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3" r:id="rId1"/>
  </p:sldMasterIdLst>
  <p:notesMasterIdLst>
    <p:notesMasterId r:id="rId13"/>
  </p:notesMasterIdLst>
  <p:handoutMasterIdLst>
    <p:handoutMasterId r:id="rId14"/>
  </p:handoutMasterIdLst>
  <p:sldIdLst>
    <p:sldId id="647" r:id="rId2"/>
    <p:sldId id="652" r:id="rId3"/>
    <p:sldId id="650" r:id="rId4"/>
    <p:sldId id="656" r:id="rId5"/>
    <p:sldId id="659" r:id="rId6"/>
    <p:sldId id="655" r:id="rId7"/>
    <p:sldId id="638" r:id="rId8"/>
    <p:sldId id="654" r:id="rId9"/>
    <p:sldId id="658" r:id="rId10"/>
    <p:sldId id="624" r:id="rId11"/>
    <p:sldId id="582" r:id="rId1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468AC2"/>
    <a:srgbClr val="0033CC"/>
    <a:srgbClr val="378EB9"/>
    <a:srgbClr val="0099FF"/>
    <a:srgbClr val="0099CC"/>
    <a:srgbClr val="254271"/>
    <a:srgbClr val="395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04" autoAdjust="0"/>
    <p:restoredTop sz="98316" autoAdjust="0"/>
  </p:normalViewPr>
  <p:slideViewPr>
    <p:cSldViewPr>
      <p:cViewPr varScale="1">
        <p:scale>
          <a:sx n="115" d="100"/>
          <a:sy n="115" d="100"/>
        </p:scale>
        <p:origin x="180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577631D8-C804-40A2-8FAF-9B0F7EF26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014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86505A64-4E44-4F32-8DC5-6AA4608F8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499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16086572-5A56-481C-8D1C-3D3D024AF66F}" type="slidenum">
              <a:rPr lang="ru-RU" altLang="ru-RU" smtClean="0"/>
              <a:pPr eaLnBrk="1" hangingPunct="1">
                <a:spcBef>
                  <a:spcPct val="0"/>
                </a:spcBef>
                <a:defRPr/>
              </a:pPr>
              <a:t>1</a:t>
            </a:fld>
            <a:endParaRPr lang="ru-RU" altLang="ru-R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03855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F02FA8F5-0D77-4728-8FC9-D7039A1F47FA}" type="slidenum">
              <a:rPr lang="ru-RU" altLang="ru-RU" smtClean="0"/>
              <a:pPr eaLnBrk="1" hangingPunct="1">
                <a:spcBef>
                  <a:spcPct val="0"/>
                </a:spcBef>
                <a:defRPr/>
              </a:pPr>
              <a:t>11</a:t>
            </a:fld>
            <a:endParaRPr lang="ru-RU" alt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09114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94935A-CC21-4CD2-9491-392BE91B6DDD}" type="datetime1">
              <a:rPr lang="ru-RU" smtClean="0"/>
              <a:pPr>
                <a:defRPr/>
              </a:pPr>
              <a:t>28.10.2019</a:t>
            </a:fld>
            <a:r>
              <a:rPr lang="ru-RU" smtClean="0"/>
              <a:t>Название компании/дата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6E767-F081-459C-871A-B2CB50792A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63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A5FFD-E29A-40CE-9E45-7BFA70EB1377}" type="datetime1">
              <a:rPr lang="ru-RU" smtClean="0"/>
              <a:pPr>
                <a:defRPr/>
              </a:pPr>
              <a:t>28.10.2019</a:t>
            </a:fld>
            <a:r>
              <a:rPr lang="ru-RU" smtClean="0"/>
              <a:t>Название компании/дата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97ED86-6A65-4DF1-9F35-945B8F2126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03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CC8128-28F1-44EB-8DDF-D00219B401DF}" type="datetime1">
              <a:rPr lang="ru-RU" smtClean="0"/>
              <a:pPr>
                <a:defRPr/>
              </a:pPr>
              <a:t>28.10.2019</a:t>
            </a:fld>
            <a:r>
              <a:rPr lang="ru-RU" smtClean="0"/>
              <a:t>Название компании/дата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DFB65-EA56-4F58-B992-949529AEAF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224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AF462-E194-4CB4-AA56-8AAD2D9AC645}" type="datetime1">
              <a:rPr lang="ru-RU"/>
              <a:pPr>
                <a:defRPr/>
              </a:pPr>
              <a:t>28.10.2019</a:t>
            </a:fld>
            <a:r>
              <a:rPr lang="ru-RU"/>
              <a:t>Название компании/дата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27857-EC92-4ECE-8455-69C26ABD2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77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D56256-D6D1-479F-8FE8-D4F4B884CE2A}" type="datetime1">
              <a:rPr lang="ru-RU" smtClean="0"/>
              <a:pPr>
                <a:defRPr/>
              </a:pPr>
              <a:t>28.10.2019</a:t>
            </a:fld>
            <a:r>
              <a:rPr lang="ru-RU" smtClean="0"/>
              <a:t>Название компании/дата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CD826-1BC5-4A9D-899B-148E96E7AB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963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41A3DB-C786-476B-A8B0-7185A31F301E}" type="datetime1">
              <a:rPr lang="ru-RU" smtClean="0"/>
              <a:pPr>
                <a:defRPr/>
              </a:pPr>
              <a:t>28.10.2019</a:t>
            </a:fld>
            <a:r>
              <a:rPr lang="ru-RU" smtClean="0"/>
              <a:t>Название компании/дата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39C13-9D74-43F3-9E89-4A6BA2E321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48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705A4C-B633-4D0D-9BE1-6D6EA549E780}" type="datetime1">
              <a:rPr lang="ru-RU" smtClean="0"/>
              <a:pPr>
                <a:defRPr/>
              </a:pPr>
              <a:t>28.10.2019</a:t>
            </a:fld>
            <a:r>
              <a:rPr lang="ru-RU" smtClean="0"/>
              <a:t>Название компании/дата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13EB9-3504-4C00-BE3A-DB6FFD2D69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056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89CBC4-F02D-41B6-A8D6-8E162C3CE550}" type="datetime1">
              <a:rPr lang="ru-RU" smtClean="0"/>
              <a:pPr>
                <a:defRPr/>
              </a:pPr>
              <a:t>28.10.2019</a:t>
            </a:fld>
            <a:r>
              <a:rPr lang="ru-RU" smtClean="0"/>
              <a:t>Название компании/дата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293FE-680E-40DD-B10F-92A7B72A51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48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8E4278-EA60-492E-BBD3-A653614AEE19}" type="datetime1">
              <a:rPr lang="ru-RU" smtClean="0"/>
              <a:pPr>
                <a:defRPr/>
              </a:pPr>
              <a:t>28.10.2019</a:t>
            </a:fld>
            <a:r>
              <a:rPr lang="ru-RU" smtClean="0"/>
              <a:t>Название компании/дата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C59CCA-4EAD-48E4-97D3-2B6B6D2C2F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29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E8683C-0B40-4801-8EBD-82DF4B269E06}" type="datetime1">
              <a:rPr lang="ru-RU" smtClean="0"/>
              <a:pPr>
                <a:defRPr/>
              </a:pPr>
              <a:t>28.10.2019</a:t>
            </a:fld>
            <a:r>
              <a:rPr lang="ru-RU" smtClean="0"/>
              <a:t>Название компании/дата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540FE-88BD-4B45-B88D-79669D82E0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813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48066BD-2C28-4292-B8BE-A1A1B70B9183}" type="datetime1">
              <a:rPr lang="ru-RU" smtClean="0"/>
              <a:pPr>
                <a:defRPr/>
              </a:pPr>
              <a:t>28.10.2019</a:t>
            </a:fld>
            <a:r>
              <a:rPr lang="ru-RU" smtClean="0"/>
              <a:t>Название компании/дата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226D067-9D35-4BC7-92BE-E4DA1A28F9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28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C99DC9-1519-4F9B-A7BE-EF8C916254ED}" type="datetime1">
              <a:rPr lang="ru-RU" smtClean="0"/>
              <a:pPr>
                <a:defRPr/>
              </a:pPr>
              <a:t>28.10.2019</a:t>
            </a:fld>
            <a:r>
              <a:rPr lang="ru-RU" smtClean="0"/>
              <a:t>Название компании/дата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CD6B80-3F6C-4C7A-9D40-DA90EC1691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640CFB1-2110-4276-AA63-8C39F9DA8F88}" type="datetime1">
              <a:rPr lang="ru-RU" smtClean="0"/>
              <a:pPr>
                <a:defRPr/>
              </a:pPr>
              <a:t>28.10.2019</a:t>
            </a:fld>
            <a:r>
              <a:rPr lang="ru-RU" smtClean="0"/>
              <a:t>Название компании/дата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E4BA669-C181-46D1-8B63-A23F1FC353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58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4" r:id="rId1"/>
    <p:sldLayoutId id="2147484455" r:id="rId2"/>
    <p:sldLayoutId id="2147484456" r:id="rId3"/>
    <p:sldLayoutId id="2147484457" r:id="rId4"/>
    <p:sldLayoutId id="2147484458" r:id="rId5"/>
    <p:sldLayoutId id="2147484459" r:id="rId6"/>
    <p:sldLayoutId id="2147484460" r:id="rId7"/>
    <p:sldLayoutId id="2147484461" r:id="rId8"/>
    <p:sldLayoutId id="2147484462" r:id="rId9"/>
    <p:sldLayoutId id="2147484463" r:id="rId10"/>
    <p:sldLayoutId id="2147484464" r:id="rId11"/>
    <p:sldLayoutId id="2147484465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9.png"/><Relationship Id="rId3" Type="http://schemas.openxmlformats.org/officeDocument/2006/relationships/image" Target="../media/image39.jpg"/><Relationship Id="rId7" Type="http://schemas.openxmlformats.org/officeDocument/2006/relationships/image" Target="../media/image42.jpg"/><Relationship Id="rId12" Type="http://schemas.openxmlformats.org/officeDocument/2006/relationships/image" Target="../media/image8.jpeg"/><Relationship Id="rId2" Type="http://schemas.openxmlformats.org/officeDocument/2006/relationships/image" Target="../media/image38.jpe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2.png"/><Relationship Id="rId15" Type="http://schemas.openxmlformats.org/officeDocument/2006/relationships/image" Target="../media/image48.png"/><Relationship Id="rId10" Type="http://schemas.openxmlformats.org/officeDocument/2006/relationships/image" Target="../media/image45.jpeg"/><Relationship Id="rId4" Type="http://schemas.openxmlformats.org/officeDocument/2006/relationships/image" Target="../media/image40.png"/><Relationship Id="rId9" Type="http://schemas.openxmlformats.org/officeDocument/2006/relationships/image" Target="../media/image44.jpeg"/><Relationship Id="rId1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11" Type="http://schemas.openxmlformats.org/officeDocument/2006/relationships/image" Target="../media/image51.wmf"/><Relationship Id="rId5" Type="http://schemas.openxmlformats.org/officeDocument/2006/relationships/image" Target="../media/image52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2.png"/><Relationship Id="rId9" Type="http://schemas.openxmlformats.org/officeDocument/2006/relationships/image" Target="../media/image5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9.png"/><Relationship Id="rId7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23.tiff"/><Relationship Id="rId4" Type="http://schemas.openxmlformats.org/officeDocument/2006/relationships/image" Target="../media/image22.jpe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nPxO5BPX3Vo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0" Type="http://schemas.openxmlformats.org/officeDocument/2006/relationships/image" Target="../media/image9.png"/><Relationship Id="rId4" Type="http://schemas.openxmlformats.org/officeDocument/2006/relationships/image" Target="../media/image31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0" y="2636912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1370932" y="1310947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VW Head" panose="020B0504040200000003" pitchFamily="34" charset="0"/>
              </a:rPr>
              <a:t>Корпоративний</a:t>
            </a:r>
            <a:r>
              <a:rPr lang="ru-RU" sz="2800" b="1" dirty="0" smtClean="0">
                <a:latin typeface="VW Head" panose="020B0504040200000003" pitchFamily="34" charset="0"/>
              </a:rPr>
              <a:t> </a:t>
            </a:r>
            <a:r>
              <a:rPr lang="ru-RU" sz="2800" b="1" dirty="0" err="1" smtClean="0">
                <a:latin typeface="VW Head" panose="020B0504040200000003" pitchFamily="34" charset="0"/>
              </a:rPr>
              <a:t>сервіс</a:t>
            </a:r>
            <a:r>
              <a:rPr lang="ru-RU" sz="2800" b="1" dirty="0" smtClean="0">
                <a:latin typeface="VW Head" panose="020B0504040200000003" pitchFamily="34" charset="0"/>
              </a:rPr>
              <a:t> </a:t>
            </a:r>
            <a:r>
              <a:rPr lang="uk-UA" sz="2800" b="1" dirty="0" smtClean="0">
                <a:latin typeface="VW Head" panose="020B0504040200000003" pitchFamily="34" charset="0"/>
              </a:rPr>
              <a:t>«</a:t>
            </a:r>
            <a:r>
              <a:rPr lang="ru-RU" sz="2800" b="1" dirty="0" smtClean="0">
                <a:latin typeface="VW Head" panose="020B0504040200000003" pitchFamily="34" charset="0"/>
              </a:rPr>
              <a:t>АВТОСОЮЗ»</a:t>
            </a:r>
          </a:p>
          <a:p>
            <a:r>
              <a:rPr lang="ru-RU" sz="2800" b="1" dirty="0" err="1" smtClean="0">
                <a:latin typeface="VW Head" panose="020B0504040200000003" pitchFamily="34" charset="0"/>
              </a:rPr>
              <a:t>Задоволеність</a:t>
            </a:r>
            <a:r>
              <a:rPr lang="ru-RU" sz="2800" b="1" dirty="0" smtClean="0">
                <a:latin typeface="VW Head" panose="020B0504040200000003" pitchFamily="34" charset="0"/>
              </a:rPr>
              <a:t> </a:t>
            </a:r>
            <a:r>
              <a:rPr lang="ru-RU" sz="2800" b="1" dirty="0" err="1">
                <a:latin typeface="VW Head" panose="020B0504040200000003" pitchFamily="34" charset="0"/>
              </a:rPr>
              <a:t>клієнтів</a:t>
            </a:r>
            <a:r>
              <a:rPr lang="ru-RU" sz="2800" b="1" dirty="0">
                <a:latin typeface="VW Head" panose="020B0504040200000003" pitchFamily="34" charset="0"/>
              </a:rPr>
              <a:t> і </a:t>
            </a:r>
            <a:r>
              <a:rPr lang="ru-RU" sz="2800" b="1" dirty="0" err="1">
                <a:latin typeface="VW Head" panose="020B0504040200000003" pitchFamily="34" charset="0"/>
              </a:rPr>
              <a:t>якість</a:t>
            </a:r>
            <a:r>
              <a:rPr lang="ru-RU" sz="2800" b="1" dirty="0">
                <a:latin typeface="VW Head" panose="020B0504040200000003" pitchFamily="34" charset="0"/>
              </a:rPr>
              <a:t> </a:t>
            </a:r>
            <a:r>
              <a:rPr lang="ru-RU" sz="2800" b="1" dirty="0" err="1" smtClean="0">
                <a:latin typeface="VW Head" panose="020B0504040200000003" pitchFamily="34" charset="0"/>
              </a:rPr>
              <a:t>сервісу</a:t>
            </a:r>
            <a:endParaRPr lang="ru-RU" sz="2800" b="1" dirty="0" smtClean="0">
              <a:latin typeface="VW Head" panose="020B0504040200000003" pitchFamily="34" charset="0"/>
            </a:endParaRPr>
          </a:p>
          <a:p>
            <a:endParaRPr lang="uk-UA" sz="2400" b="1" dirty="0">
              <a:solidFill>
                <a:srgbClr val="468AC2"/>
              </a:solidFill>
              <a:latin typeface="VW Head" panose="020B05040402000000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32656"/>
            <a:ext cx="648072" cy="661033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5476106" y="4629946"/>
            <a:ext cx="3672408" cy="2194493"/>
            <a:chOff x="5549619" y="4555828"/>
            <a:chExt cx="3696134" cy="2302172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9619" y="4555828"/>
              <a:ext cx="3603683" cy="2299646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5363334"/>
              <a:ext cx="2657529" cy="1494666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4386"/>
            <a:ext cx="9144000" cy="257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8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647" y="5121464"/>
            <a:ext cx="2491228" cy="17607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240" y="2003244"/>
            <a:ext cx="1469826" cy="14698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586" y="580855"/>
            <a:ext cx="8031801" cy="830997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Text" panose="020B0504040200000003" pitchFamily="34" charset="0"/>
                <a:cs typeface="Arial" pitchFamily="34" charset="0"/>
              </a:rPr>
              <a:t>Постійність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W Text" panose="020B0504040200000003" pitchFamily="34" charset="0"/>
                <a:cs typeface="Arial" pitchFamily="34" charset="0"/>
              </a:rPr>
              <a:t> в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Text" panose="020B0504040200000003" pitchFamily="34" charset="0"/>
                <a:cs typeface="Arial" pitchFamily="34" charset="0"/>
              </a:rPr>
              <a:t>співпраці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W Text" panose="020B0504040200000003" pitchFamily="34" charset="0"/>
                <a:cs typeface="Arial" pitchFamily="34" charset="0"/>
              </a:rPr>
              <a:t> і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Text" panose="020B0504040200000003" pitchFamily="34" charset="0"/>
                <a:cs typeface="Arial" pitchFamily="34" charset="0"/>
              </a:rPr>
              <a:t>сервісному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W Text" panose="020B0504040200000003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Text" panose="020B0504040200000003" pitchFamily="34" charset="0"/>
                <a:cs typeface="Arial" pitchFamily="34" charset="0"/>
              </a:rPr>
              <a:t>обслуговуванні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W Text" panose="020B0504040200000003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Text" panose="020B0504040200000003" pitchFamily="34" charset="0"/>
                <a:cs typeface="Arial" pitchFamily="34" charset="0"/>
              </a:rPr>
              <a:t>усіх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W Text" panose="020B0504040200000003" pitchFamily="34" charset="0"/>
                <a:cs typeface="Arial" pitchFamily="34" charset="0"/>
              </a:rPr>
              <a:t> наших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Text" panose="020B0504040200000003" pitchFamily="34" charset="0"/>
                <a:cs typeface="Arial" pitchFamily="34" charset="0"/>
              </a:rPr>
              <a:t>корпоративних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W Text" panose="020B0504040200000003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Text" panose="020B0504040200000003" pitchFamily="34" charset="0"/>
                <a:cs typeface="Arial" pitchFamily="34" charset="0"/>
              </a:rPr>
              <a:t>клієнтів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W Text" panose="020B0504040200000003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Text" panose="020B0504040200000003" pitchFamily="34" charset="0"/>
                <a:cs typeface="Arial" pitchFamily="34" charset="0"/>
              </a:rPr>
              <a:t>наочно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W Text" panose="020B0504040200000003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Text" panose="020B0504040200000003" pitchFamily="34" charset="0"/>
                <a:cs typeface="Arial" pitchFamily="34" charset="0"/>
              </a:rPr>
              <a:t>свідчать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W Text" panose="020B0504040200000003" pitchFamily="34" charset="0"/>
                <a:cs typeface="Arial" pitchFamily="34" charset="0"/>
              </a:rPr>
              <a:t> про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Text" panose="020B0504040200000003" pitchFamily="34" charset="0"/>
                <a:cs typeface="Arial" pitchFamily="34" charset="0"/>
              </a:rPr>
              <a:t>стабільну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W Text" panose="020B0504040200000003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Text" panose="020B0504040200000003" pitchFamily="34" charset="0"/>
                <a:cs typeface="Arial" pitchFamily="34" charset="0"/>
              </a:rPr>
              <a:t>позитивну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W Text" panose="020B0504040200000003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Text" panose="020B0504040200000003" pitchFamily="34" charset="0"/>
                <a:cs typeface="Arial" pitchFamily="34" charset="0"/>
              </a:rPr>
              <a:t>репутацію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W Text" panose="020B0504040200000003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Text" panose="020B0504040200000003" pitchFamily="34" charset="0"/>
                <a:cs typeface="Arial" pitchFamily="34" charset="0"/>
              </a:rPr>
              <a:t>нашій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W Text" panose="020B0504040200000003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Text" panose="020B0504040200000003" pitchFamily="34" charset="0"/>
                <a:cs typeface="Arial" pitchFamily="34" charset="0"/>
              </a:rPr>
              <a:t>компанії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W Text" panose="020B0504040200000003" pitchFamily="34" charset="0"/>
                <a:cs typeface="Arial" pitchFamily="34" charset="0"/>
              </a:rPr>
              <a:t> в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Text" panose="020B0504040200000003" pitchFamily="34" charset="0"/>
                <a:cs typeface="Arial" pitchFamily="34" charset="0"/>
              </a:rPr>
              <a:t>автомобільному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W Text" panose="020B0504040200000003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Text" panose="020B0504040200000003" pitchFamily="34" charset="0"/>
                <a:cs typeface="Arial" pitchFamily="34" charset="0"/>
              </a:rPr>
              <a:t>бізнесі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W Text" panose="020B0504040200000003" pitchFamily="34" charset="0"/>
                <a:cs typeface="Arial" pitchFamily="34" charset="0"/>
              </a:rPr>
              <a:t>.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50530" y="69653"/>
            <a:ext cx="3384550" cy="486264"/>
          </a:xfrm>
        </p:spPr>
        <p:txBody>
          <a:bodyPr lIns="92075" tIns="46038" rIns="92075" bIns="46038"/>
          <a:lstStyle/>
          <a:p>
            <a:pPr algn="l" eaLnBrk="1" hangingPunct="1"/>
            <a:r>
              <a:rPr lang="ru-RU" sz="2400" b="1" dirty="0" err="1" smtClean="0">
                <a:solidFill>
                  <a:schemeClr val="tx1"/>
                </a:solidFill>
                <a:latin typeface="VW Head" panose="020B0504040200000003" pitchFamily="34" charset="0"/>
                <a:ea typeface="Verdana" pitchFamily="34" charset="0"/>
                <a:cs typeface="Verdana" pitchFamily="34" charset="0"/>
              </a:rPr>
              <a:t>Наші</a:t>
            </a:r>
            <a:r>
              <a:rPr lang="ru-RU" sz="2400" b="1" dirty="0" smtClean="0">
                <a:solidFill>
                  <a:schemeClr val="tx1"/>
                </a:solidFill>
                <a:latin typeface="VW Head" panose="020B0504040200000003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VW Head" panose="020B0504040200000003" pitchFamily="34" charset="0"/>
                <a:ea typeface="Verdana" pitchFamily="34" charset="0"/>
                <a:cs typeface="Verdana" pitchFamily="34" charset="0"/>
              </a:rPr>
              <a:t>клієнти</a:t>
            </a:r>
            <a:endParaRPr lang="ru-RU" sz="2400" b="1" dirty="0" smtClean="0">
              <a:solidFill>
                <a:schemeClr val="tx1"/>
              </a:solidFill>
              <a:latin typeface="VW Head" panose="020B0504040200000003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3850" y="6492875"/>
            <a:ext cx="857250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Слайд 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4/12</a:t>
            </a:r>
            <a:endParaRPr lang="ru-RU" sz="1100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24" y="5673460"/>
            <a:ext cx="1615181" cy="49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62788" y="1164587"/>
            <a:ext cx="547779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>
                <a:latin typeface="VW Text" panose="020B0504040200000003" pitchFamily="34" charset="0"/>
              </a:rPr>
              <a:t>На</a:t>
            </a:r>
            <a:r>
              <a:rPr lang="en-US" sz="1200" b="1" dirty="0">
                <a:latin typeface="VW Text" panose="020B0504040200000003" pitchFamily="34" charset="0"/>
              </a:rPr>
              <a:t> </a:t>
            </a:r>
            <a:r>
              <a:rPr lang="en-US" sz="1200" b="1" dirty="0" err="1">
                <a:latin typeface="VW Text" panose="020B0504040200000003" pitchFamily="34" charset="0"/>
              </a:rPr>
              <a:t>сьогодні</a:t>
            </a:r>
            <a:r>
              <a:rPr lang="en-US" sz="1200" b="1" dirty="0">
                <a:latin typeface="VW Text" panose="020B0504040200000003" pitchFamily="34" charset="0"/>
              </a:rPr>
              <a:t> </a:t>
            </a:r>
            <a:r>
              <a:rPr lang="en-US" sz="1200" b="1" dirty="0" err="1">
                <a:latin typeface="VW Text" panose="020B0504040200000003" pitchFamily="34" charset="0"/>
              </a:rPr>
              <a:t>нашими</a:t>
            </a:r>
            <a:r>
              <a:rPr lang="en-US" sz="1200" b="1" dirty="0">
                <a:latin typeface="VW Text" panose="020B0504040200000003" pitchFamily="34" charset="0"/>
              </a:rPr>
              <a:t> </a:t>
            </a:r>
            <a:r>
              <a:rPr lang="en-US" sz="1200" b="1" dirty="0" err="1">
                <a:latin typeface="VW Text" panose="020B0504040200000003" pitchFamily="34" charset="0"/>
              </a:rPr>
              <a:t>корпоративними</a:t>
            </a:r>
            <a:r>
              <a:rPr lang="en-US" sz="1200" b="1" dirty="0">
                <a:latin typeface="VW Text" panose="020B0504040200000003" pitchFamily="34" charset="0"/>
              </a:rPr>
              <a:t> </a:t>
            </a:r>
            <a:r>
              <a:rPr lang="en-US" sz="1200" b="1" dirty="0" err="1">
                <a:latin typeface="VW Text" panose="020B0504040200000003" pitchFamily="34" charset="0"/>
              </a:rPr>
              <a:t>клієнтами</a:t>
            </a:r>
            <a:r>
              <a:rPr lang="en-US" sz="1200" b="1" dirty="0">
                <a:latin typeface="VW Text" panose="020B0504040200000003" pitchFamily="34" charset="0"/>
              </a:rPr>
              <a:t> є: </a:t>
            </a:r>
            <a:endParaRPr lang="en-US" sz="1200" b="1" dirty="0" smtClean="0">
              <a:latin typeface="VW Text" panose="020B0504040200000003" pitchFamily="34" charset="0"/>
            </a:endParaRPr>
          </a:p>
          <a:p>
            <a:endParaRPr lang="ru-RU" sz="1200" b="1" dirty="0" smtClean="0">
              <a:latin typeface="VW Text" panose="020B0504040200000003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uk-UA" sz="1200" dirty="0" smtClean="0">
                <a:latin typeface="VW Text" panose="020B0504040200000003" pitchFamily="34" charset="0"/>
              </a:rPr>
              <a:t>ТОВ «ДТЕК СЕРВІС»</a:t>
            </a:r>
            <a:endParaRPr lang="uk-UA" sz="1200" dirty="0">
              <a:latin typeface="VW Text" panose="020B0504040200000003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uk-UA" sz="1200" dirty="0" smtClean="0">
                <a:latin typeface="VW Text" panose="020B0504040200000003" pitchFamily="34" charset="0"/>
              </a:rPr>
              <a:t>Товариство </a:t>
            </a:r>
            <a:r>
              <a:rPr lang="uk-UA" sz="1200" dirty="0">
                <a:latin typeface="VW Text" panose="020B0504040200000003" pitchFamily="34" charset="0"/>
              </a:rPr>
              <a:t>з обмеженою </a:t>
            </a:r>
            <a:r>
              <a:rPr lang="uk-UA" sz="1200" dirty="0" smtClean="0">
                <a:latin typeface="VW Text" panose="020B0504040200000003" pitchFamily="34" charset="0"/>
              </a:rPr>
              <a:t>відповідальністю «ДІЄСА»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uk-UA" sz="1200" dirty="0" smtClean="0">
                <a:latin typeface="VW Text" panose="020B0504040200000003" pitchFamily="34" charset="0"/>
              </a:rPr>
              <a:t>АКЦІОНЕРНЕ </a:t>
            </a:r>
            <a:r>
              <a:rPr lang="uk-UA" sz="1200" dirty="0">
                <a:latin typeface="VW Text" panose="020B0504040200000003" pitchFamily="34" charset="0"/>
              </a:rPr>
              <a:t>ТОВАРИСТВО </a:t>
            </a:r>
            <a:r>
              <a:rPr lang="uk-UA" sz="1200" dirty="0" smtClean="0">
                <a:latin typeface="VW Text" panose="020B0504040200000003" pitchFamily="34" charset="0"/>
              </a:rPr>
              <a:t>«ФАРМАК»</a:t>
            </a:r>
            <a:endParaRPr lang="uk-UA" sz="1200" dirty="0">
              <a:latin typeface="VW Text" panose="020B0504040200000003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uk-UA" sz="1200" dirty="0" smtClean="0">
                <a:latin typeface="VW Text" panose="020B0504040200000003" pitchFamily="34" charset="0"/>
              </a:rPr>
              <a:t>Публічне </a:t>
            </a:r>
            <a:r>
              <a:rPr lang="uk-UA" sz="1200" dirty="0">
                <a:latin typeface="VW Text" panose="020B0504040200000003" pitchFamily="34" charset="0"/>
              </a:rPr>
              <a:t>акціонерне товариство акціонерний банк </a:t>
            </a:r>
            <a:r>
              <a:rPr lang="uk-UA" sz="1200" dirty="0" smtClean="0">
                <a:latin typeface="VW Text" panose="020B0504040200000003" pitchFamily="34" charset="0"/>
              </a:rPr>
              <a:t>«УКРГАЗБАНК»</a:t>
            </a:r>
            <a:endParaRPr lang="uk-UA" sz="1200" dirty="0">
              <a:latin typeface="VW Text" panose="020B0504040200000003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uk-UA" sz="1200" dirty="0" smtClean="0">
                <a:latin typeface="VW Text" panose="020B0504040200000003" pitchFamily="34" charset="0"/>
              </a:rPr>
              <a:t>Дочірнє </a:t>
            </a:r>
            <a:r>
              <a:rPr lang="uk-UA" sz="1200" dirty="0">
                <a:latin typeface="VW Text" panose="020B0504040200000003" pitchFamily="34" charset="0"/>
              </a:rPr>
              <a:t>підприємство </a:t>
            </a:r>
            <a:r>
              <a:rPr lang="uk-UA" sz="1200" dirty="0" smtClean="0">
                <a:latin typeface="VW Text" panose="020B0504040200000003" pitchFamily="34" charset="0"/>
              </a:rPr>
              <a:t>«</a:t>
            </a:r>
            <a:r>
              <a:rPr lang="uk-UA" sz="1200" dirty="0" err="1" smtClean="0">
                <a:latin typeface="VW Text" panose="020B0504040200000003" pitchFamily="34" charset="0"/>
              </a:rPr>
              <a:t>Вайллант</a:t>
            </a:r>
            <a:r>
              <a:rPr lang="uk-UA" sz="1200" dirty="0" smtClean="0">
                <a:latin typeface="VW Text" panose="020B0504040200000003" pitchFamily="34" charset="0"/>
              </a:rPr>
              <a:t> Група Україна»</a:t>
            </a:r>
            <a:endParaRPr lang="uk-UA" sz="1200" dirty="0">
              <a:latin typeface="VW Text" panose="020B0504040200000003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uk-UA" sz="1200" dirty="0" smtClean="0">
                <a:latin typeface="VW Text" panose="020B0504040200000003" pitchFamily="34" charset="0"/>
              </a:rPr>
              <a:t>ТОВ «ПЕРША </a:t>
            </a:r>
            <a:r>
              <a:rPr lang="uk-UA" sz="1200" dirty="0">
                <a:latin typeface="VW Text" panose="020B0504040200000003" pitchFamily="34" charset="0"/>
              </a:rPr>
              <a:t>ЛІЗИНГОВА </a:t>
            </a:r>
            <a:r>
              <a:rPr lang="uk-UA" sz="1200" dirty="0" smtClean="0">
                <a:latin typeface="VW Text" panose="020B0504040200000003" pitchFamily="34" charset="0"/>
              </a:rPr>
              <a:t>КОМПАНІЯ»</a:t>
            </a:r>
            <a:endParaRPr lang="uk-UA" sz="1200" dirty="0">
              <a:latin typeface="VW Text" panose="020B0504040200000003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uk-UA" sz="1200" dirty="0" smtClean="0">
                <a:latin typeface="VW Text" panose="020B0504040200000003" pitchFamily="34" charset="0"/>
              </a:rPr>
              <a:t>ТОВ «БСХ </a:t>
            </a:r>
            <a:r>
              <a:rPr lang="uk-UA" sz="1200" dirty="0">
                <a:latin typeface="VW Text" panose="020B0504040200000003" pitchFamily="34" charset="0"/>
              </a:rPr>
              <a:t>Побутова </a:t>
            </a:r>
            <a:r>
              <a:rPr lang="uk-UA" sz="1200" dirty="0" smtClean="0">
                <a:latin typeface="VW Text" panose="020B0504040200000003" pitchFamily="34" charset="0"/>
              </a:rPr>
              <a:t>техніка»</a:t>
            </a:r>
            <a:endParaRPr lang="uk-UA" sz="1200" dirty="0">
              <a:latin typeface="VW Text" panose="020B0504040200000003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uk-UA" sz="1200" dirty="0" smtClean="0">
                <a:latin typeface="VW Text" panose="020B0504040200000003" pitchFamily="34" charset="0"/>
              </a:rPr>
              <a:t>ПрАТ «Глини Донбасу»</a:t>
            </a:r>
            <a:endParaRPr lang="uk-UA" sz="1200" dirty="0">
              <a:latin typeface="VW Text" panose="020B0504040200000003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uk-UA" sz="1200" dirty="0" smtClean="0">
                <a:latin typeface="VW Text" panose="020B0504040200000003" pitchFamily="34" charset="0"/>
              </a:rPr>
              <a:t>ПАТ </a:t>
            </a:r>
            <a:r>
              <a:rPr lang="uk-UA" sz="1200" dirty="0">
                <a:latin typeface="VW Text" panose="020B0504040200000003" pitchFamily="34" charset="0"/>
              </a:rPr>
              <a:t>"Страхова компанія </a:t>
            </a:r>
            <a:r>
              <a:rPr lang="uk-UA" sz="1200" dirty="0" smtClean="0">
                <a:latin typeface="VW Text" panose="020B0504040200000003" pitchFamily="34" charset="0"/>
              </a:rPr>
              <a:t>«Українська </a:t>
            </a:r>
            <a:r>
              <a:rPr lang="uk-UA" sz="1200" dirty="0">
                <a:latin typeface="VW Text" panose="020B0504040200000003" pitchFamily="34" charset="0"/>
              </a:rPr>
              <a:t>страхова </a:t>
            </a:r>
            <a:r>
              <a:rPr lang="uk-UA" sz="1200" dirty="0" smtClean="0">
                <a:latin typeface="VW Text" panose="020B0504040200000003" pitchFamily="34" charset="0"/>
              </a:rPr>
              <a:t>група»</a:t>
            </a:r>
            <a:endParaRPr lang="uk-UA" sz="1200" dirty="0">
              <a:latin typeface="VW Text" panose="020B0504040200000003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uk-UA" sz="1200" dirty="0" smtClean="0">
                <a:latin typeface="VW Text" panose="020B0504040200000003" pitchFamily="34" charset="0"/>
              </a:rPr>
              <a:t>ДП «КОНІКА </a:t>
            </a:r>
            <a:r>
              <a:rPr lang="uk-UA" sz="1200" dirty="0">
                <a:latin typeface="VW Text" panose="020B0504040200000003" pitchFamily="34" charset="0"/>
              </a:rPr>
              <a:t>МІНОЛТА </a:t>
            </a:r>
            <a:r>
              <a:rPr lang="uk-UA" sz="1200" dirty="0" smtClean="0">
                <a:latin typeface="VW Text" panose="020B0504040200000003" pitchFamily="34" charset="0"/>
              </a:rPr>
              <a:t>Україна»</a:t>
            </a:r>
            <a:endParaRPr lang="uk-UA" sz="1200" dirty="0">
              <a:latin typeface="VW Text" panose="020B0504040200000003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uk-UA" sz="1200" dirty="0" smtClean="0">
                <a:latin typeface="VW Text" panose="020B0504040200000003" pitchFamily="34" charset="0"/>
              </a:rPr>
              <a:t>ТОВ «АГРОСЕМ»</a:t>
            </a:r>
            <a:endParaRPr lang="uk-UA" sz="1200" dirty="0">
              <a:latin typeface="VW Text" panose="020B0504040200000003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uk-UA" sz="1200" dirty="0" smtClean="0">
                <a:latin typeface="VW Text" panose="020B0504040200000003" pitchFamily="34" charset="0"/>
              </a:rPr>
              <a:t>Акціонерне </a:t>
            </a:r>
            <a:r>
              <a:rPr lang="uk-UA" sz="1200" dirty="0">
                <a:latin typeface="VW Text" panose="020B0504040200000003" pitchFamily="34" charset="0"/>
              </a:rPr>
              <a:t>товариство Державний експортно-імпортний банк </a:t>
            </a:r>
            <a:r>
              <a:rPr lang="uk-UA" sz="1200" dirty="0" smtClean="0">
                <a:latin typeface="VW Text" panose="020B0504040200000003" pitchFamily="34" charset="0"/>
              </a:rPr>
              <a:t>України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200" dirty="0" smtClean="0">
                <a:latin typeface="VW Head" panose="020B0504040200000003" pitchFamily="34" charset="0"/>
              </a:rPr>
              <a:t>К</a:t>
            </a:r>
            <a:r>
              <a:rPr lang="en-US" sz="1200" dirty="0" err="1" smtClean="0">
                <a:latin typeface="VW Head" panose="020B0504040200000003" pitchFamily="34" charset="0"/>
              </a:rPr>
              <a:t>омпанія</a:t>
            </a:r>
            <a:r>
              <a:rPr lang="en-US" sz="1200" dirty="0" smtClean="0">
                <a:latin typeface="VW Head" panose="020B0504040200000003" pitchFamily="34" charset="0"/>
              </a:rPr>
              <a:t> «</a:t>
            </a:r>
            <a:r>
              <a:rPr lang="en-US" sz="1200" dirty="0" err="1" smtClean="0">
                <a:latin typeface="VW Head" panose="020B0504040200000003" pitchFamily="34" charset="0"/>
              </a:rPr>
              <a:t>Байєр</a:t>
            </a:r>
            <a:r>
              <a:rPr lang="uk-UA" sz="1200" dirty="0" smtClean="0">
                <a:latin typeface="VW Head" panose="020B0504040200000003" pitchFamily="34" charset="0"/>
              </a:rPr>
              <a:t>»</a:t>
            </a:r>
            <a:r>
              <a:rPr lang="en-US" sz="1200" dirty="0" smtClean="0">
                <a:latin typeface="VW Head" panose="020B0504040200000003" pitchFamily="34" charset="0"/>
              </a:rPr>
              <a:t> </a:t>
            </a:r>
            <a:r>
              <a:rPr lang="en-US" sz="1200" dirty="0">
                <a:latin typeface="VW Head" panose="020B0504040200000003" pitchFamily="34" charset="0"/>
              </a:rPr>
              <a:t>(Bayer) </a:t>
            </a:r>
            <a:endParaRPr lang="ru-RU" sz="1200" dirty="0">
              <a:latin typeface="VW Head" panose="020B0504040200000003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uk-UA" sz="1200" dirty="0">
                <a:latin typeface="VW Text" panose="020B0504040200000003" pitchFamily="34" charset="0"/>
              </a:rPr>
              <a:t>Страхова </a:t>
            </a:r>
            <a:r>
              <a:rPr lang="uk-UA" sz="1200" dirty="0" smtClean="0">
                <a:latin typeface="VW Text" panose="020B0504040200000003" pitchFamily="34" charset="0"/>
              </a:rPr>
              <a:t>компанія «</a:t>
            </a:r>
            <a:r>
              <a:rPr lang="en-US" sz="1200" dirty="0" smtClean="0">
                <a:latin typeface="VW Text" panose="020B0504040200000003" pitchFamily="34" charset="0"/>
              </a:rPr>
              <a:t>PZU </a:t>
            </a:r>
            <a:r>
              <a:rPr lang="uk-UA" sz="1200" dirty="0" smtClean="0">
                <a:latin typeface="VW Text" panose="020B0504040200000003" pitchFamily="34" charset="0"/>
              </a:rPr>
              <a:t>Україна»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uk-UA" sz="1200" dirty="0" smtClean="0">
                <a:latin typeface="VW Text" panose="020B0504040200000003" pitchFamily="34" charset="0"/>
              </a:rPr>
              <a:t>Страхова </a:t>
            </a:r>
            <a:r>
              <a:rPr lang="uk-UA" sz="1200" dirty="0">
                <a:latin typeface="VW Text" panose="020B0504040200000003" pitchFamily="34" charset="0"/>
              </a:rPr>
              <a:t>компанія </a:t>
            </a:r>
            <a:r>
              <a:rPr lang="uk-UA" sz="1200" dirty="0" smtClean="0">
                <a:latin typeface="VW Text" panose="020B0504040200000003" pitchFamily="34" charset="0"/>
              </a:rPr>
              <a:t>«УНІКА»</a:t>
            </a:r>
            <a:br>
              <a:rPr lang="uk-UA" sz="1200" dirty="0" smtClean="0">
                <a:latin typeface="VW Text" panose="020B0504040200000003" pitchFamily="34" charset="0"/>
              </a:rPr>
            </a:br>
            <a:r>
              <a:rPr lang="uk-UA" sz="1200" dirty="0" smtClean="0">
                <a:latin typeface="VW Text" panose="020B0504040200000003" pitchFamily="34" charset="0"/>
              </a:rPr>
              <a:t/>
            </a:r>
            <a:br>
              <a:rPr lang="uk-UA" sz="1200" dirty="0" smtClean="0">
                <a:latin typeface="VW Text" panose="020B0504040200000003" pitchFamily="34" charset="0"/>
              </a:rPr>
            </a:br>
            <a:endParaRPr lang="en-US" sz="1200" dirty="0">
              <a:latin typeface="VW Text" panose="020B0504040200000003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32656"/>
            <a:ext cx="648072" cy="6610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451" y="1407957"/>
            <a:ext cx="1798756" cy="6295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723" y="4491732"/>
            <a:ext cx="1385091" cy="9418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10" y="5724294"/>
            <a:ext cx="1315962" cy="6579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05" y="4635196"/>
            <a:ext cx="1656884" cy="7468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865" y="4550440"/>
            <a:ext cx="1404062" cy="8557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550934"/>
            <a:ext cx="1897029" cy="273947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5549619" y="4555828"/>
            <a:ext cx="3696134" cy="2302172"/>
            <a:chOff x="5549619" y="4555828"/>
            <a:chExt cx="3696134" cy="2302172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9619" y="4555828"/>
              <a:ext cx="3603683" cy="2299646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5363334"/>
              <a:ext cx="2657529" cy="1494666"/>
            </a:xfrm>
            <a:prstGeom prst="rect">
              <a:avLst/>
            </a:prstGeom>
          </p:spPr>
        </p:pic>
      </p:grpSp>
      <p:pic>
        <p:nvPicPr>
          <p:cNvPr id="20" name="Рисунок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845" y="2264726"/>
            <a:ext cx="1238395" cy="114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59" y="5400549"/>
            <a:ext cx="988919" cy="10086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768" y="4463331"/>
            <a:ext cx="1022832" cy="7932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 altLang="ru-RU"/>
          </a:p>
        </p:txBody>
      </p:sp>
      <p:sp>
        <p:nvSpPr>
          <p:cNvPr id="847876" name="Text Box 4"/>
          <p:cNvSpPr txBox="1">
            <a:spLocks noChangeArrowheads="1"/>
          </p:cNvSpPr>
          <p:nvPr/>
        </p:nvSpPr>
        <p:spPr bwMode="auto">
          <a:xfrm>
            <a:off x="157176" y="254791"/>
            <a:ext cx="7228257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sz="2800" b="1" dirty="0">
                <a:latin typeface="VW Head" panose="020B0504040200000003" pitchFamily="34" charset="0"/>
              </a:rPr>
              <a:t>Ми - команда професіоналів і нам є, </a:t>
            </a:r>
            <a:r>
              <a:rPr lang="uk-UA" sz="2800" b="1" dirty="0" smtClean="0">
                <a:latin typeface="VW Head" panose="020B0504040200000003" pitchFamily="34" charset="0"/>
              </a:rPr>
              <a:t>що </a:t>
            </a:r>
            <a:r>
              <a:rPr lang="uk-UA" sz="2800" b="1" dirty="0">
                <a:latin typeface="VW Head" panose="020B0504040200000003" pitchFamily="34" charset="0"/>
              </a:rPr>
              <a:t>Вам запропонувати!</a:t>
            </a:r>
            <a:endParaRPr lang="uk-UA" sz="2800" dirty="0">
              <a:latin typeface="VW Head" panose="020B0504040200000003" pitchFamily="34" charset="0"/>
            </a:endParaRPr>
          </a:p>
          <a:p>
            <a:r>
              <a:rPr lang="uk-UA" sz="2800" dirty="0">
                <a:latin typeface="VW Head" panose="020B0504040200000003" pitchFamily="34" charset="0"/>
              </a:rPr>
              <a:t>Оригінальний сервіс </a:t>
            </a:r>
            <a:r>
              <a:rPr lang="en-US" sz="2800" dirty="0" smtClean="0">
                <a:latin typeface="VW Head" panose="020B0504040200000003" pitchFamily="34" charset="0"/>
              </a:rPr>
              <a:t>Volkswagen</a:t>
            </a:r>
            <a:endParaRPr lang="uk-UA" sz="2800" dirty="0" smtClean="0">
              <a:latin typeface="VW Head" panose="020B0504040200000003" pitchFamily="34" charset="0"/>
            </a:endParaRPr>
          </a:p>
          <a:p>
            <a:endParaRPr lang="uk-UA" dirty="0"/>
          </a:p>
          <a:p>
            <a:endParaRPr lang="uk-UA" dirty="0"/>
          </a:p>
          <a:p>
            <a:endParaRPr lang="en-US" dirty="0" smtClean="0"/>
          </a:p>
          <a:p>
            <a:r>
              <a:rPr lang="uk-UA" sz="1400" b="1" dirty="0">
                <a:solidFill>
                  <a:srgbClr val="1D1F20"/>
                </a:solidFill>
                <a:latin typeface="VW Head" panose="020B0504040200000003" pitchFamily="34" charset="0"/>
              </a:rPr>
              <a:t>З повагою,  Колектив Відділу Корпоративного сервісу ТОВ «АВТОСОЮЗ»</a:t>
            </a:r>
          </a:p>
          <a:p>
            <a:r>
              <a:rPr lang="en-US" sz="1400" dirty="0" err="1">
                <a:latin typeface="VW Head" panose="020B0504040200000003" pitchFamily="34" charset="0"/>
                <a:ea typeface="Calibri" panose="020F0502020204030204" pitchFamily="34" charset="0"/>
              </a:rPr>
              <a:t>просп</a:t>
            </a:r>
            <a:r>
              <a:rPr lang="en-US" sz="1400" dirty="0">
                <a:latin typeface="VW Head" panose="020B0504040200000003" pitchFamily="34" charset="0"/>
                <a:ea typeface="Calibri" panose="020F0502020204030204" pitchFamily="34" charset="0"/>
              </a:rPr>
              <a:t>. </a:t>
            </a:r>
            <a:r>
              <a:rPr lang="en-US" sz="1400" dirty="0" err="1">
                <a:latin typeface="VW Head" panose="020B0504040200000003" pitchFamily="34" charset="0"/>
                <a:ea typeface="Calibri" panose="020F0502020204030204" pitchFamily="34" charset="0"/>
              </a:rPr>
              <a:t>Степана</a:t>
            </a:r>
            <a:r>
              <a:rPr lang="en-US" sz="1400" dirty="0">
                <a:latin typeface="VW Head" panose="020B0504040200000003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latin typeface="VW Head" panose="020B0504040200000003" pitchFamily="34" charset="0"/>
                <a:ea typeface="Calibri" panose="020F0502020204030204" pitchFamily="34" charset="0"/>
              </a:rPr>
              <a:t>Бандери</a:t>
            </a:r>
            <a:r>
              <a:rPr lang="en-US" sz="1400" dirty="0">
                <a:latin typeface="VW Head" panose="020B0504040200000003" pitchFamily="34" charset="0"/>
                <a:ea typeface="Calibri" panose="020F0502020204030204" pitchFamily="34" charset="0"/>
              </a:rPr>
              <a:t>, 28 </a:t>
            </a:r>
            <a:r>
              <a:rPr lang="en-US" sz="1400" dirty="0" err="1">
                <a:latin typeface="VW Head" panose="020B0504040200000003" pitchFamily="34" charset="0"/>
                <a:ea typeface="Calibri" panose="020F0502020204030204" pitchFamily="34" charset="0"/>
              </a:rPr>
              <a:t>м.Київ</a:t>
            </a:r>
            <a:endParaRPr lang="en-US" sz="1400" dirty="0">
              <a:latin typeface="VW Head" panose="020B0504040200000003" pitchFamily="34" charset="0"/>
            </a:endParaRPr>
          </a:p>
          <a:p>
            <a:endParaRPr lang="uk-UA" b="1" dirty="0">
              <a:solidFill>
                <a:srgbClr val="1D1F20"/>
              </a:solidFill>
              <a:latin typeface="VW Head" panose="020B0504040200000003" pitchFamily="34" charset="0"/>
            </a:endParaRPr>
          </a:p>
          <a:p>
            <a:endParaRPr lang="en-US" b="1" dirty="0">
              <a:solidFill>
                <a:srgbClr val="1D1F20"/>
              </a:solidFill>
              <a:latin typeface="VW Head" panose="020B0504040200000003" pitchFamily="34" charset="0"/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32656"/>
            <a:ext cx="648072" cy="6610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87876" y="4374567"/>
            <a:ext cx="3672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VW Text" panose="020B0504040200000003" pitchFamily="34" charset="0"/>
              </a:rPr>
              <a:t>Самченко </a:t>
            </a:r>
            <a:r>
              <a:rPr lang="ru-RU" sz="1200" b="1" dirty="0" smtClean="0">
                <a:latin typeface="VW Text" panose="020B0504040200000003" pitchFamily="34" charset="0"/>
              </a:rPr>
              <a:t>Сергій</a:t>
            </a:r>
            <a:r>
              <a:rPr lang="ru-RU" sz="1200" dirty="0">
                <a:latin typeface="VW Text" panose="020B0504040200000003" pitchFamily="34" charset="0"/>
              </a:rPr>
              <a:t/>
            </a:r>
            <a:br>
              <a:rPr lang="ru-RU" sz="1200" dirty="0">
                <a:latin typeface="VW Text" panose="020B0504040200000003" pitchFamily="34" charset="0"/>
              </a:rPr>
            </a:br>
            <a:r>
              <a:rPr lang="ru-RU" sz="1200" dirty="0" err="1" smtClean="0">
                <a:latin typeface="VW Text" panose="020B0504040200000003" pitchFamily="34" charset="0"/>
              </a:rPr>
              <a:t>Регіональний</a:t>
            </a:r>
            <a:r>
              <a:rPr lang="ru-RU" sz="1200" dirty="0" smtClean="0">
                <a:latin typeface="VW Text" panose="020B0504040200000003" pitchFamily="34" charset="0"/>
              </a:rPr>
              <a:t> </a:t>
            </a:r>
            <a:r>
              <a:rPr lang="ru-RU" sz="1200" dirty="0">
                <a:latin typeface="VW Text" panose="020B0504040200000003" pitchFamily="34" charset="0"/>
              </a:rPr>
              <a:t>менеджер по </a:t>
            </a:r>
            <a:r>
              <a:rPr lang="ru-RU" sz="1200" dirty="0" err="1">
                <a:latin typeface="VW Text" panose="020B0504040200000003" pitchFamily="34" charset="0"/>
              </a:rPr>
              <a:t>роботі</a:t>
            </a:r>
            <a:r>
              <a:rPr lang="ru-RU" sz="1200" dirty="0">
                <a:latin typeface="VW Text" panose="020B0504040200000003" pitchFamily="34" charset="0"/>
              </a:rPr>
              <a:t> з </a:t>
            </a:r>
            <a:r>
              <a:rPr lang="ru-RU" sz="1200" dirty="0" err="1">
                <a:latin typeface="VW Text" panose="020B0504040200000003" pitchFamily="34" charset="0"/>
              </a:rPr>
              <a:t>корпоративними</a:t>
            </a:r>
            <a:r>
              <a:rPr lang="ru-RU" sz="1200" dirty="0">
                <a:latin typeface="VW Text" panose="020B0504040200000003" pitchFamily="34" charset="0"/>
              </a:rPr>
              <a:t> </a:t>
            </a:r>
            <a:r>
              <a:rPr lang="ru-RU" sz="1200" dirty="0" err="1" smtClean="0">
                <a:latin typeface="VW Text" panose="020B0504040200000003" pitchFamily="34" charset="0"/>
              </a:rPr>
              <a:t>клієнтами</a:t>
            </a:r>
            <a:r>
              <a:rPr lang="ru-RU" sz="1200" dirty="0" smtClean="0">
                <a:latin typeface="VW Text" panose="020B0504040200000003" pitchFamily="34" charset="0"/>
              </a:rPr>
              <a:t/>
            </a:r>
            <a:br>
              <a:rPr lang="ru-RU" sz="1200" dirty="0" smtClean="0">
                <a:latin typeface="VW Text" panose="020B0504040200000003" pitchFamily="34" charset="0"/>
              </a:rPr>
            </a:br>
            <a:r>
              <a:rPr lang="ru-RU" sz="1200" dirty="0" smtClean="0">
                <a:latin typeface="VW Text" panose="020B0504040200000003" pitchFamily="34" charset="0"/>
              </a:rPr>
              <a:t/>
            </a:r>
            <a:br>
              <a:rPr lang="ru-RU" sz="1200" dirty="0" smtClean="0">
                <a:latin typeface="VW Text" panose="020B0504040200000003" pitchFamily="34" charset="0"/>
              </a:rPr>
            </a:br>
            <a:r>
              <a:rPr lang="ru-RU" sz="1200" dirty="0" smtClean="0">
                <a:latin typeface="VW Text" panose="020B0504040200000003" pitchFamily="34" charset="0"/>
              </a:rPr>
              <a:t>Тел.: +380 44 207-07-07*11</a:t>
            </a:r>
            <a:r>
              <a:rPr lang="en-US" sz="1200" dirty="0" smtClean="0">
                <a:latin typeface="VW Text" panose="020B0504040200000003" pitchFamily="34" charset="0"/>
              </a:rPr>
              <a:t>10</a:t>
            </a:r>
            <a:endParaRPr lang="ru-RU" sz="1200" dirty="0" smtClean="0">
              <a:latin typeface="VW Text" panose="020B0504040200000003" pitchFamily="34" charset="0"/>
            </a:endParaRPr>
          </a:p>
          <a:p>
            <a:r>
              <a:rPr lang="ru-RU" sz="1200" dirty="0" smtClean="0">
                <a:latin typeface="VW Text" panose="020B0504040200000003" pitchFamily="34" charset="0"/>
              </a:rPr>
              <a:t>Моб.: +380 50 344-92-77 </a:t>
            </a:r>
            <a:br>
              <a:rPr lang="ru-RU" sz="1200" dirty="0" smtClean="0">
                <a:latin typeface="VW Text" panose="020B0504040200000003" pitchFamily="34" charset="0"/>
              </a:rPr>
            </a:br>
            <a:r>
              <a:rPr lang="en-US" sz="1200" dirty="0" smtClean="0">
                <a:latin typeface="VW Text" panose="020B0504040200000003" pitchFamily="34" charset="0"/>
              </a:rPr>
              <a:t>sergiy.samchenko@avtosojuz.ua</a:t>
            </a:r>
            <a:endParaRPr lang="en-US" sz="1200" dirty="0">
              <a:latin typeface="VW Text" panose="020B05040402000000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25771" y="2808431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VW Text" panose="020B0504040200000003" pitchFamily="34" charset="0"/>
              </a:rPr>
              <a:t>Каліченко Андрій </a:t>
            </a:r>
            <a:r>
              <a:rPr lang="ru-RU" sz="1200" dirty="0">
                <a:latin typeface="VW Text" panose="020B0504040200000003" pitchFamily="34" charset="0"/>
              </a:rPr>
              <a:t/>
            </a:r>
            <a:br>
              <a:rPr lang="ru-RU" sz="1200" dirty="0">
                <a:latin typeface="VW Text" panose="020B0504040200000003" pitchFamily="34" charset="0"/>
              </a:rPr>
            </a:br>
            <a:r>
              <a:rPr lang="ru-RU" sz="1200" dirty="0">
                <a:latin typeface="VW Text" panose="020B0504040200000003" pitchFamily="34" charset="0"/>
              </a:rPr>
              <a:t>Менеджер по </a:t>
            </a:r>
            <a:r>
              <a:rPr lang="ru-RU" sz="1200" dirty="0" err="1">
                <a:latin typeface="VW Text" panose="020B0504040200000003" pitchFamily="34" charset="0"/>
              </a:rPr>
              <a:t>роботі</a:t>
            </a:r>
            <a:r>
              <a:rPr lang="ru-RU" sz="1200" dirty="0">
                <a:latin typeface="VW Text" panose="020B0504040200000003" pitchFamily="34" charset="0"/>
              </a:rPr>
              <a:t> з </a:t>
            </a:r>
            <a:r>
              <a:rPr lang="ru-RU" sz="1200" dirty="0" err="1">
                <a:latin typeface="VW Text" panose="020B0504040200000003" pitchFamily="34" charset="0"/>
              </a:rPr>
              <a:t>корпоративними</a:t>
            </a:r>
            <a:r>
              <a:rPr lang="ru-RU" sz="1200" dirty="0">
                <a:latin typeface="VW Text" panose="020B0504040200000003" pitchFamily="34" charset="0"/>
              </a:rPr>
              <a:t> </a:t>
            </a:r>
            <a:r>
              <a:rPr lang="ru-RU" sz="1200" dirty="0" err="1">
                <a:latin typeface="VW Text" panose="020B0504040200000003" pitchFamily="34" charset="0"/>
              </a:rPr>
              <a:t>клієнтами</a:t>
            </a:r>
            <a:r>
              <a:rPr lang="ru-RU" sz="1200" dirty="0" smtClean="0">
                <a:latin typeface="VW Text" panose="020B0504040200000003" pitchFamily="34" charset="0"/>
              </a:rPr>
              <a:t/>
            </a:r>
            <a:br>
              <a:rPr lang="ru-RU" sz="1200" dirty="0" smtClean="0">
                <a:latin typeface="VW Text" panose="020B0504040200000003" pitchFamily="34" charset="0"/>
              </a:rPr>
            </a:br>
            <a:r>
              <a:rPr lang="ru-RU" sz="1200" dirty="0" smtClean="0">
                <a:latin typeface="VW Text" panose="020B0504040200000003" pitchFamily="34" charset="0"/>
              </a:rPr>
              <a:t/>
            </a:r>
            <a:br>
              <a:rPr lang="ru-RU" sz="1200" dirty="0" smtClean="0">
                <a:latin typeface="VW Text" panose="020B0504040200000003" pitchFamily="34" charset="0"/>
              </a:rPr>
            </a:br>
            <a:r>
              <a:rPr lang="ru-RU" sz="1200" dirty="0" smtClean="0">
                <a:latin typeface="VW Text" panose="020B0504040200000003" pitchFamily="34" charset="0"/>
              </a:rPr>
              <a:t>Тел.: +380 44 207-07-07*1115</a:t>
            </a:r>
          </a:p>
          <a:p>
            <a:r>
              <a:rPr lang="ru-RU" sz="1200" dirty="0" smtClean="0">
                <a:latin typeface="VW Text" panose="020B0504040200000003" pitchFamily="34" charset="0"/>
              </a:rPr>
              <a:t>Моб.: +380 </a:t>
            </a:r>
            <a:r>
              <a:rPr lang="en-US" sz="1200" dirty="0" smtClean="0">
                <a:latin typeface="VW Text" panose="020B0504040200000003" pitchFamily="34" charset="0"/>
              </a:rPr>
              <a:t>98 836</a:t>
            </a:r>
            <a:r>
              <a:rPr lang="ru-RU" sz="1200" dirty="0" smtClean="0">
                <a:latin typeface="VW Text" panose="020B0504040200000003" pitchFamily="34" charset="0"/>
              </a:rPr>
              <a:t>-</a:t>
            </a:r>
            <a:r>
              <a:rPr lang="en-US" sz="1200" dirty="0" smtClean="0">
                <a:latin typeface="VW Text" panose="020B0504040200000003" pitchFamily="34" charset="0"/>
              </a:rPr>
              <a:t>10</a:t>
            </a:r>
            <a:r>
              <a:rPr lang="ru-RU" sz="1200" dirty="0" smtClean="0">
                <a:latin typeface="VW Text" panose="020B0504040200000003" pitchFamily="34" charset="0"/>
              </a:rPr>
              <a:t>-</a:t>
            </a:r>
            <a:r>
              <a:rPr lang="en-US" sz="1200" dirty="0" smtClean="0">
                <a:latin typeface="VW Text" panose="020B0504040200000003" pitchFamily="34" charset="0"/>
              </a:rPr>
              <a:t>15</a:t>
            </a:r>
            <a:r>
              <a:rPr lang="ru-RU" sz="1200" dirty="0" smtClean="0">
                <a:latin typeface="VW Text" panose="020B0504040200000003" pitchFamily="34" charset="0"/>
              </a:rPr>
              <a:t> </a:t>
            </a:r>
            <a:br>
              <a:rPr lang="ru-RU" sz="1200" dirty="0" smtClean="0">
                <a:latin typeface="VW Text" panose="020B0504040200000003" pitchFamily="34" charset="0"/>
              </a:rPr>
            </a:br>
            <a:r>
              <a:rPr lang="en-US" sz="1200" dirty="0" smtClean="0">
                <a:latin typeface="VW Text" panose="020B0504040200000003" pitchFamily="34" charset="0"/>
              </a:rPr>
              <a:t>sergiy.samchenko@avtosojuz.ua</a:t>
            </a:r>
            <a:endParaRPr lang="en-US" sz="1200" dirty="0">
              <a:latin typeface="VW Text" panose="020B050404020000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3488" y="6590918"/>
            <a:ext cx="1872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https://www.avtosojuz.ua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005" y="5759562"/>
            <a:ext cx="832312" cy="832312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5549619" y="4555828"/>
            <a:ext cx="3696134" cy="2302172"/>
            <a:chOff x="5549619" y="4555828"/>
            <a:chExt cx="3696134" cy="2302172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9619" y="4555828"/>
              <a:ext cx="3603683" cy="2299646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5363334"/>
              <a:ext cx="2657529" cy="1494666"/>
            </a:xfrm>
            <a:prstGeom prst="rect">
              <a:avLst/>
            </a:prstGeom>
          </p:spPr>
        </p:pic>
      </p:grp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332721"/>
              </p:ext>
            </p:extLst>
          </p:nvPr>
        </p:nvGraphicFramePr>
        <p:xfrm>
          <a:off x="157176" y="3935500"/>
          <a:ext cx="1609725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Image" r:id="rId8" imgW="1609200" imgH="1895400" progId="Photoshop.Image.12">
                  <p:embed/>
                </p:oleObj>
              </mc:Choice>
              <mc:Fallback>
                <p:oleObj name="Image" r:id="rId8" imgW="1609200" imgH="189540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7176" y="3935500"/>
                        <a:ext cx="1609725" cy="189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367353"/>
              </p:ext>
            </p:extLst>
          </p:nvPr>
        </p:nvGraphicFramePr>
        <p:xfrm>
          <a:off x="7252267" y="2347101"/>
          <a:ext cx="1524000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Image" r:id="rId10" imgW="1523520" imgH="1670040" progId="Photoshop.Image.12">
                  <p:embed/>
                </p:oleObj>
              </mc:Choice>
              <mc:Fallback>
                <p:oleObj name="Image" r:id="rId10" imgW="1523520" imgH="167004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52267" y="2347101"/>
                        <a:ext cx="1524000" cy="167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892" y="5982200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uk-UA" sz="1400" b="1" dirty="0">
                <a:latin typeface="VW Head" panose="020B0504040200000003" pitchFamily="34" charset="0"/>
              </a:rPr>
              <a:t>Секрет нашого успіху </a:t>
            </a:r>
            <a:r>
              <a:rPr lang="uk-UA" sz="1400" dirty="0">
                <a:latin typeface="VW Head" panose="020B0504040200000003" pitchFamily="34" charset="0"/>
              </a:rPr>
              <a:t>- це згуртована команда однодумців, інноваційний підхід в роботі і щира увага до кожного клієнта.</a:t>
            </a:r>
            <a:endParaRPr lang="en-US" sz="1400" dirty="0">
              <a:latin typeface="VW Head" panose="020B05040402000000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26416" y="69322"/>
            <a:ext cx="9270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1D1F20"/>
                </a:solidFill>
                <a:latin typeface="VW Head" panose="020B0504040200000003" pitchFamily="34" charset="0"/>
              </a:rPr>
              <a:t>Шлях успіху для вашого </a:t>
            </a:r>
            <a:r>
              <a:rPr lang="uk-UA" sz="2800" b="1" dirty="0" smtClean="0">
                <a:solidFill>
                  <a:srgbClr val="1D1F20"/>
                </a:solidFill>
                <a:latin typeface="VW Head" panose="020B0504040200000003" pitchFamily="34" charset="0"/>
              </a:rPr>
              <a:t>парку</a:t>
            </a:r>
            <a:endParaRPr lang="en-US" sz="2800" b="1" dirty="0" smtClean="0">
              <a:solidFill>
                <a:srgbClr val="1D1F20"/>
              </a:solidFill>
              <a:latin typeface="VW Head" panose="020B0504040200000003" pitchFamily="34" charset="0"/>
            </a:endParaRPr>
          </a:p>
          <a:p>
            <a:r>
              <a:rPr lang="uk-UA" sz="2800" b="1" dirty="0" smtClean="0">
                <a:solidFill>
                  <a:srgbClr val="1D1F20"/>
                </a:solidFill>
                <a:latin typeface="VW Head" panose="020B0504040200000003" pitchFamily="34" charset="0"/>
              </a:rPr>
              <a:t>Корпоративний </a:t>
            </a:r>
            <a:r>
              <a:rPr lang="uk-UA" sz="2800" b="1" dirty="0">
                <a:solidFill>
                  <a:srgbClr val="1D1F20"/>
                </a:solidFill>
                <a:latin typeface="VW Head" panose="020B0504040200000003" pitchFamily="34" charset="0"/>
              </a:rPr>
              <a:t>сервіс </a:t>
            </a:r>
            <a:r>
              <a:rPr lang="en-US" sz="2800" b="1" dirty="0" smtClean="0">
                <a:solidFill>
                  <a:srgbClr val="1D1F20"/>
                </a:solidFill>
                <a:latin typeface="VW Head" panose="020B0504040200000003" pitchFamily="34" charset="0"/>
              </a:rPr>
              <a:t>Volkswagen</a:t>
            </a:r>
            <a:r>
              <a:rPr lang="ru-RU" b="1" dirty="0" smtClean="0">
                <a:solidFill>
                  <a:srgbClr val="1D1F20"/>
                </a:solidFill>
                <a:latin typeface="VW Head" panose="020B0504040200000003" pitchFamily="34" charset="0"/>
              </a:rPr>
              <a:t/>
            </a:r>
            <a:br>
              <a:rPr lang="ru-RU" b="1" dirty="0" smtClean="0">
                <a:solidFill>
                  <a:srgbClr val="1D1F20"/>
                </a:solidFill>
                <a:latin typeface="VW Head" panose="020B0504040200000003" pitchFamily="34" charset="0"/>
              </a:rPr>
            </a:br>
            <a:endParaRPr lang="ru-RU" b="1" dirty="0" smtClean="0">
              <a:solidFill>
                <a:srgbClr val="1D1F20"/>
              </a:solidFill>
              <a:latin typeface="VW Head" panose="020B0504040200000003" pitchFamily="34" charset="0"/>
            </a:endParaRPr>
          </a:p>
          <a:p>
            <a:r>
              <a:rPr lang="ru-RU" b="1" dirty="0" smtClean="0">
                <a:solidFill>
                  <a:srgbClr val="1D1F20"/>
                </a:solidFill>
                <a:latin typeface="VW Head" panose="020B0504040200000003" pitchFamily="34" charset="0"/>
              </a:rPr>
              <a:t/>
            </a:r>
            <a:br>
              <a:rPr lang="ru-RU" b="1" dirty="0" smtClean="0">
                <a:solidFill>
                  <a:srgbClr val="1D1F20"/>
                </a:solidFill>
                <a:latin typeface="VW Head" panose="020B0504040200000003" pitchFamily="34" charset="0"/>
              </a:rPr>
            </a:br>
            <a:r>
              <a:rPr lang="uk-UA" sz="1600" dirty="0" smtClean="0">
                <a:solidFill>
                  <a:srgbClr val="1D1F20"/>
                </a:solidFill>
                <a:latin typeface="VW Head" panose="020B0504040200000003" pitchFamily="34" charset="0"/>
              </a:rPr>
              <a:t>Утримання </a:t>
            </a:r>
            <a:r>
              <a:rPr lang="uk-UA" sz="1600" dirty="0">
                <a:solidFill>
                  <a:srgbClr val="1D1F20"/>
                </a:solidFill>
                <a:latin typeface="VW Head" panose="020B0504040200000003" pitchFamily="34" charset="0"/>
              </a:rPr>
              <a:t>бізнесу – непросте завдання. Ось чому добре мати надійного партнера, який повсякчас дбає про вашу мобільність. Дізнайтеся про ексклюзивні послуги й варіанти забезпечення мобільності для вашого автопарку</a:t>
            </a:r>
            <a:r>
              <a:rPr lang="uk-UA" sz="1600" b="1" dirty="0">
                <a:solidFill>
                  <a:srgbClr val="1D1F20"/>
                </a:solidFill>
                <a:latin typeface="VW Head" panose="020B0504040200000003" pitchFamily="34" charset="0"/>
              </a:rPr>
              <a:t>.</a:t>
            </a:r>
            <a:endParaRPr lang="uk-UA" sz="1600" b="1" i="0" dirty="0">
              <a:solidFill>
                <a:srgbClr val="1D1F20"/>
              </a:solidFill>
              <a:effectLst/>
              <a:latin typeface="VW Head" panose="020B05040402000000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32656"/>
            <a:ext cx="648072" cy="6610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875" y="2645678"/>
            <a:ext cx="3645286" cy="20502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" y="2610908"/>
            <a:ext cx="4561977" cy="304170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5571564" y="4555828"/>
            <a:ext cx="3696134" cy="2302172"/>
            <a:chOff x="5549619" y="4555828"/>
            <a:chExt cx="3696134" cy="2302172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9619" y="4555828"/>
              <a:ext cx="3603683" cy="2299646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5363334"/>
              <a:ext cx="2657529" cy="14946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490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5549619" y="4555828"/>
            <a:ext cx="3696134" cy="2302172"/>
            <a:chOff x="5549619" y="4555828"/>
            <a:chExt cx="3696134" cy="2302172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9619" y="4555828"/>
              <a:ext cx="3603683" cy="2299646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5363334"/>
              <a:ext cx="2657529" cy="1494666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276" y="1483482"/>
            <a:ext cx="1835696" cy="1532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512" y="155130"/>
            <a:ext cx="7560840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err="1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Сервісний</a:t>
            </a:r>
            <a:r>
              <a:rPr lang="ru-RU" sz="2800" b="1" dirty="0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r>
              <a:rPr lang="ru-RU" sz="2800" b="1" dirty="0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ru-RU" sz="2800" b="1" dirty="0" smtClean="0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АВТОСОЮЗ"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err="1" smtClean="0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безумовний</a:t>
            </a:r>
            <a:r>
              <a:rPr lang="ru-RU" sz="1400" dirty="0" smtClean="0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лідер</a:t>
            </a:r>
            <a:r>
              <a:rPr lang="ru-RU" sz="1400" dirty="0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1400" dirty="0" err="1" smtClean="0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кількістю</a:t>
            </a:r>
            <a:r>
              <a:rPr lang="ru-RU" sz="1400" dirty="0" smtClean="0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авто, </a:t>
            </a:r>
            <a:r>
              <a:rPr lang="ru-RU" sz="1400" dirty="0" err="1" smtClean="0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uk-UA" sz="1400" dirty="0" smtClean="0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щомісячно</a:t>
            </a:r>
            <a:r>
              <a:rPr lang="ru-RU" sz="1400" dirty="0" smtClean="0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обслуговуються</a:t>
            </a:r>
            <a:r>
              <a:rPr lang="ru-RU" sz="1400" dirty="0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</a:t>
            </a:r>
            <a:r>
              <a:rPr lang="ru-RU" sz="1400" dirty="0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всіх</a:t>
            </a:r>
            <a:r>
              <a:rPr lang="ru-RU" sz="1400" dirty="0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сертифікованих</a:t>
            </a:r>
            <a:r>
              <a:rPr lang="ru-RU" sz="1400" dirty="0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СТО </a:t>
            </a:r>
            <a:r>
              <a:rPr lang="en-US" sz="1400" dirty="0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Volkswagen</a:t>
            </a:r>
            <a:r>
              <a:rPr lang="ru-RU" sz="1400" dirty="0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в </a:t>
            </a:r>
            <a:r>
              <a:rPr lang="ru-RU" sz="1400" dirty="0" err="1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Україні</a:t>
            </a:r>
            <a:r>
              <a:rPr lang="ru-RU" sz="1400" dirty="0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VW Head" panose="020B05040402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797523"/>
            <a:ext cx="6561140" cy="2644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96993" y="4966987"/>
            <a:ext cx="72643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1D1F20"/>
                </a:solidFill>
                <a:latin typeface="VW Head" panose="020B0504040200000003" pitchFamily="34" charset="0"/>
              </a:rPr>
              <a:t>Наші сервісні </a:t>
            </a:r>
            <a:r>
              <a:rPr lang="uk-UA" b="1" dirty="0" smtClean="0">
                <a:solidFill>
                  <a:srgbClr val="1D1F20"/>
                </a:solidFill>
                <a:latin typeface="VW Head" panose="020B0504040200000003" pitchFamily="34" charset="0"/>
              </a:rPr>
              <a:t>послуги</a:t>
            </a:r>
          </a:p>
          <a:p>
            <a:endParaRPr lang="uk-UA" b="1" dirty="0" smtClean="0">
              <a:solidFill>
                <a:srgbClr val="1D1F20"/>
              </a:solidFill>
              <a:latin typeface="VW Head" panose="020B0504040200000003" pitchFamily="34" charset="0"/>
            </a:endParaRPr>
          </a:p>
          <a:p>
            <a:r>
              <a:rPr lang="uk-UA" dirty="0" smtClean="0">
                <a:solidFill>
                  <a:srgbClr val="1D1F20"/>
                </a:solidFill>
                <a:latin typeface="VW Head" panose="020B0504040200000003" pitchFamily="34" charset="0"/>
              </a:rPr>
              <a:t>запорука </a:t>
            </a:r>
            <a:r>
              <a:rPr lang="uk-UA" dirty="0">
                <a:solidFill>
                  <a:srgbClr val="1D1F20"/>
                </a:solidFill>
                <a:latin typeface="VW Head" panose="020B0504040200000003" pitchFamily="34" charset="0"/>
              </a:rPr>
              <a:t>вашої безтурботної мобільності</a:t>
            </a:r>
            <a:r>
              <a:rPr lang="uk-UA" dirty="0" smtClean="0">
                <a:solidFill>
                  <a:srgbClr val="1D1F20"/>
                </a:solidFill>
                <a:latin typeface="VW Head" panose="020B0504040200000003" pitchFamily="34" charset="0"/>
              </a:rPr>
              <a:t>:</a:t>
            </a:r>
          </a:p>
          <a:p>
            <a:r>
              <a:rPr lang="uk-UA" dirty="0" smtClean="0">
                <a:solidFill>
                  <a:srgbClr val="1D1F20"/>
                </a:solidFill>
                <a:latin typeface="VW Head" panose="020B0504040200000003" pitchFamily="34" charset="0"/>
              </a:rPr>
              <a:t>цікаві </a:t>
            </a:r>
            <a:r>
              <a:rPr lang="uk-UA" dirty="0">
                <a:solidFill>
                  <a:srgbClr val="1D1F20"/>
                </a:solidFill>
                <a:latin typeface="VW Head" panose="020B0504040200000003" pitchFamily="34" charset="0"/>
              </a:rPr>
              <a:t>умови </a:t>
            </a:r>
            <a:r>
              <a:rPr lang="uk-UA" dirty="0" smtClean="0">
                <a:solidFill>
                  <a:srgbClr val="1D1F20"/>
                </a:solidFill>
                <a:latin typeface="VW Head" panose="020B0504040200000003" pitchFamily="34" charset="0"/>
              </a:rPr>
              <a:t>й </a:t>
            </a:r>
            <a:r>
              <a:rPr lang="uk-UA" dirty="0">
                <a:solidFill>
                  <a:srgbClr val="1D1F20"/>
                </a:solidFill>
                <a:latin typeface="VW Head" panose="020B0504040200000003" pitchFamily="34" charset="0"/>
              </a:rPr>
              <a:t>індивідуальний підхід </a:t>
            </a:r>
            <a:r>
              <a:rPr lang="uk-UA" dirty="0" smtClean="0">
                <a:solidFill>
                  <a:srgbClr val="1D1F20"/>
                </a:solidFill>
                <a:latin typeface="VW Head" panose="020B0504040200000003" pitchFamily="34" charset="0"/>
              </a:rPr>
              <a:t>гарантують</a:t>
            </a:r>
          </a:p>
          <a:p>
            <a:r>
              <a:rPr lang="uk-UA" dirty="0" smtClean="0">
                <a:solidFill>
                  <a:srgbClr val="1D1F20"/>
                </a:solidFill>
                <a:latin typeface="VW Head" panose="020B0504040200000003" pitchFamily="34" charset="0"/>
              </a:rPr>
              <a:t>найкращий </a:t>
            </a:r>
            <a:r>
              <a:rPr lang="uk-UA" dirty="0">
                <a:solidFill>
                  <a:srgbClr val="1D1F20"/>
                </a:solidFill>
                <a:latin typeface="VW Head" panose="020B0504040200000003" pitchFamily="34" charset="0"/>
              </a:rPr>
              <a:t>результат.</a:t>
            </a:r>
            <a:endParaRPr lang="en-US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32656"/>
            <a:ext cx="648072" cy="66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0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Группа 37"/>
          <p:cNvGrpSpPr/>
          <p:nvPr/>
        </p:nvGrpSpPr>
        <p:grpSpPr>
          <a:xfrm>
            <a:off x="5580112" y="4466544"/>
            <a:ext cx="3696134" cy="2302172"/>
            <a:chOff x="5549619" y="4555828"/>
            <a:chExt cx="3696134" cy="2302172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9619" y="4555828"/>
              <a:ext cx="3603683" cy="229964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5363334"/>
              <a:ext cx="2657529" cy="1494666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-28600" y="0"/>
            <a:ext cx="83845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1D1F20"/>
                </a:solidFill>
                <a:latin typeface="VW Head" panose="020B0504040200000003" pitchFamily="34" charset="0"/>
              </a:rPr>
              <a:t>Огляд </a:t>
            </a:r>
            <a:r>
              <a:rPr lang="uk-UA" sz="2800" b="1" dirty="0" smtClean="0">
                <a:solidFill>
                  <a:srgbClr val="1D1F20"/>
                </a:solidFill>
                <a:latin typeface="VW Head" panose="020B0504040200000003" pitchFamily="34" charset="0"/>
              </a:rPr>
              <a:t>послуг</a:t>
            </a:r>
            <a:endParaRPr lang="en-US" sz="2000" b="1" dirty="0" smtClean="0">
              <a:solidFill>
                <a:srgbClr val="1D1F20"/>
              </a:solidFill>
              <a:latin typeface="VW Head" panose="020B0504040200000003" pitchFamily="34" charset="0"/>
            </a:endParaRPr>
          </a:p>
          <a:p>
            <a:r>
              <a:rPr lang="en-US" sz="1400" b="1" dirty="0" smtClean="0">
                <a:solidFill>
                  <a:srgbClr val="1D1F20"/>
                </a:solidFill>
                <a:latin typeface="VW Head" panose="020B0504040200000003" pitchFamily="34" charset="0"/>
              </a:rPr>
              <a:t> </a:t>
            </a:r>
            <a:endParaRPr lang="uk-UA" sz="1400" b="1" dirty="0">
              <a:solidFill>
                <a:srgbClr val="1D1F20"/>
              </a:solidFill>
              <a:latin typeface="VW Head" panose="020B05040402000000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32656"/>
            <a:ext cx="648072" cy="661033"/>
          </a:xfrm>
          <a:prstGeom prst="rect">
            <a:avLst/>
          </a:prstGeom>
        </p:spPr>
      </p:pic>
      <p:pic>
        <p:nvPicPr>
          <p:cNvPr id="30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92" y="1825660"/>
            <a:ext cx="982450" cy="95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84484" y="1745394"/>
            <a:ext cx="3436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>
                <a:latin typeface="VW Head" panose="020B0504040200000003" pitchFamily="34" charset="0"/>
                <a:cs typeface="Arial" pitchFamily="34" charset="0"/>
              </a:rPr>
              <a:t>КОРПОРАТИВНИЙ СЕРВІС</a:t>
            </a:r>
            <a:endParaRPr lang="ru-RU" sz="2800" dirty="0">
              <a:latin typeface="VW Head" panose="020B05040402000000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00155" y="2155065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Сервіс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 на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пріоритетних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умовах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 з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виділеним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під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клієнта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майстром-приймальником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.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Проведення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 контрольного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огляду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автомобілів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 з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видачею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 протоколу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технічного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 стану.</a:t>
            </a:r>
            <a:endParaRPr lang="uk-UA" sz="1400" dirty="0">
              <a:solidFill>
                <a:schemeClr val="tx1">
                  <a:lumMod val="75000"/>
                  <a:lumOff val="25000"/>
                </a:schemeClr>
              </a:solidFill>
              <a:latin typeface="VW Head" panose="020B05040402000000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63549" y="2661985"/>
            <a:ext cx="2592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b="1" dirty="0" smtClean="0">
                <a:latin typeface="VW Head" panose="020B0504040200000003" pitchFamily="34" charset="0"/>
                <a:cs typeface="Arial" pitchFamily="34" charset="0"/>
              </a:rPr>
              <a:t>КОРПОРАТИВНІ </a:t>
            </a:r>
            <a:r>
              <a:rPr lang="ru-RU" b="1" dirty="0">
                <a:latin typeface="VW Head" panose="020B0504040200000003" pitchFamily="34" charset="0"/>
                <a:cs typeface="Arial" pitchFamily="34" charset="0"/>
              </a:rPr>
              <a:t>ЦІНИ</a:t>
            </a:r>
            <a:endParaRPr lang="ru-RU" sz="2800" dirty="0">
              <a:latin typeface="VW Head" panose="020B0504040200000003" pitchFamily="34" charset="0"/>
              <a:cs typeface="Arial" pitchFamily="34" charset="0"/>
            </a:endParaRPr>
          </a:p>
        </p:txBody>
      </p:sp>
      <p:pic>
        <p:nvPicPr>
          <p:cNvPr id="31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43" y="2780928"/>
            <a:ext cx="950149" cy="92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1296759" y="3790078"/>
            <a:ext cx="4684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b="1" dirty="0" smtClean="0">
                <a:latin typeface="VW Head" panose="020B0504040200000003" pitchFamily="34" charset="0"/>
                <a:cs typeface="Arial" pitchFamily="34" charset="0"/>
              </a:rPr>
              <a:t>КРЕДИТУВАННЯ, ЛІЗИНГ, СТРАХУВАННЯ</a:t>
            </a:r>
            <a:endParaRPr lang="ru-RU" dirty="0">
              <a:latin typeface="VW Head" panose="020B0504040200000003" pitchFamily="34" charset="0"/>
              <a:cs typeface="Arial" pitchFamily="34" charset="0"/>
            </a:endParaRPr>
          </a:p>
        </p:txBody>
      </p:sp>
      <p:pic>
        <p:nvPicPr>
          <p:cNvPr id="33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26" y="3861048"/>
            <a:ext cx="873725" cy="84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1318783" y="4094686"/>
            <a:ext cx="75411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Спеціальні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корпоративні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умови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.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Страхування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 по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низьким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 тарифах 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VW Head" panose="020B0504040200000003" pitchFamily="34" charset="0"/>
            </a:endParaRPr>
          </a:p>
          <a:p>
            <a:pPr eaLnBrk="0" hangingPunct="0"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і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зі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знижками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 з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цілодобовою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консультаційною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підтримкою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.</a:t>
            </a:r>
          </a:p>
          <a:p>
            <a:pPr eaLnBrk="0" hangingPunct="0"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VW Head" panose="020B0504040200000003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284484" y="3127477"/>
            <a:ext cx="6750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Продаж і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технічне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обслуговування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автомобілів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 за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спеціальними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цінами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 з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урахуванням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корпоративних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 умов для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оптових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клієнтів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.</a:t>
            </a:r>
          </a:p>
        </p:txBody>
      </p:sp>
      <p:pic>
        <p:nvPicPr>
          <p:cNvPr id="37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17" y="4864488"/>
            <a:ext cx="857139" cy="83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1378886" y="4514012"/>
            <a:ext cx="5239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VW Head" panose="020B0504040200000003" pitchFamily="34" charset="0"/>
                <a:cs typeface="Arial" pitchFamily="34" charset="0"/>
              </a:rPr>
              <a:t>ДИСТАНЦІЙНЕ ВРЕГУЛЮВАННЯ ЗБИТКІВ</a:t>
            </a:r>
            <a:endParaRPr lang="ru-RU" sz="2800" dirty="0">
              <a:latin typeface="VW Head" panose="020B0504040200000003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370274" y="4953292"/>
            <a:ext cx="52398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Повний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супровід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Вашого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 автопарку у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разі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настання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страхової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події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 з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документальним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оформленням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безпосередньо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 в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автосалоні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.</a:t>
            </a:r>
          </a:p>
        </p:txBody>
      </p:sp>
      <p:pic>
        <p:nvPicPr>
          <p:cNvPr id="44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79" y="5852189"/>
            <a:ext cx="816077" cy="79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1391288" y="5742293"/>
            <a:ext cx="479095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>
                <a:latin typeface="VW Head" panose="020B0504040200000003" pitchFamily="34" charset="0"/>
                <a:cs typeface="Arial" pitchFamily="34" charset="0"/>
              </a:rPr>
              <a:t>TRADE - IN </a:t>
            </a:r>
          </a:p>
          <a:p>
            <a:pPr eaLnBrk="0" hangingPunct="0"/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Викуп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старих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автомобілів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Вашого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 автопарку при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купівлі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нових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W Head" panose="020B0504040200000003" pitchFamily="34" charset="0"/>
              </a:rPr>
              <a:t>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0414" y="485843"/>
            <a:ext cx="79459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</a:t>
            </a:r>
            <a:r>
              <a:rPr lang="ru-RU" dirty="0" err="1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надаємо</a:t>
            </a:r>
            <a:r>
              <a:rPr lang="ru-RU" dirty="0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надає</a:t>
            </a:r>
            <a:r>
              <a:rPr lang="ru-RU" dirty="0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повний</a:t>
            </a:r>
            <a:r>
              <a:rPr lang="ru-RU" dirty="0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спектр послуг: продаж </a:t>
            </a:r>
            <a:r>
              <a:rPr lang="ru-RU" dirty="0" err="1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автомобілей</a:t>
            </a:r>
            <a:r>
              <a:rPr lang="ru-RU" dirty="0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сервісне</a:t>
            </a:r>
            <a:r>
              <a:rPr lang="ru-RU" dirty="0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обслуговування</a:t>
            </a:r>
            <a:r>
              <a:rPr lang="ru-RU" dirty="0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продаж і установку </a:t>
            </a:r>
            <a:r>
              <a:rPr lang="ru-RU" dirty="0" err="1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запчастин</a:t>
            </a:r>
            <a:r>
              <a:rPr lang="ru-RU" dirty="0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аксессуарів</a:t>
            </a:r>
            <a:r>
              <a:rPr lang="ru-RU" dirty="0" smtClean="0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 </a:t>
            </a:r>
            <a:r>
              <a:rPr lang="ru-RU" dirty="0" err="1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додаткового</a:t>
            </a:r>
            <a:r>
              <a:rPr lang="ru-RU" dirty="0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устаткування</a:t>
            </a:r>
            <a:r>
              <a:rPr lang="ru-RU" dirty="0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межах </a:t>
            </a:r>
            <a:r>
              <a:rPr lang="ru-RU" dirty="0" err="1" smtClean="0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</a:t>
            </a:r>
            <a:r>
              <a:rPr lang="ru-RU" dirty="0" smtClean="0">
                <a:latin typeface="VW Head" panose="020B05040402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VW Head" panose="020B05040402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3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5580112" y="4418417"/>
            <a:ext cx="3696134" cy="2302172"/>
            <a:chOff x="5549619" y="4555828"/>
            <a:chExt cx="3696134" cy="2302172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9619" y="4555828"/>
              <a:ext cx="3603683" cy="229964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5363334"/>
              <a:ext cx="2657529" cy="1494666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0" y="-4962"/>
            <a:ext cx="83845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1D1F20"/>
                </a:solidFill>
                <a:latin typeface="VW Head" panose="020B0504040200000003" pitchFamily="34" charset="0"/>
              </a:rPr>
              <a:t> </a:t>
            </a:r>
            <a:endParaRPr lang="uk-UA" sz="1400" b="1" dirty="0">
              <a:solidFill>
                <a:srgbClr val="1D1F20"/>
              </a:solidFill>
              <a:latin typeface="VW Head" panose="020B05040402000000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32656"/>
            <a:ext cx="648072" cy="6610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" y="486517"/>
            <a:ext cx="6560037" cy="184500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67500" y="2960948"/>
            <a:ext cx="75183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Першокласна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якість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 -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менш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ніж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 за годину.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Бракує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 часу?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Жодних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 проблем, ми все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розуміємо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. Наш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експрес-сервіс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включає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різні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види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перевірок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 і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ремонтів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.</a:t>
            </a:r>
            <a:endParaRPr lang="en-US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77096" y="2626346"/>
            <a:ext cx="2491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VW Head" panose="020B0504040200000003" pitchFamily="34" charset="0"/>
                <a:cs typeface="Arial" pitchFamily="34" charset="0"/>
              </a:rPr>
              <a:t>ЕКСПРЕС-СЕРВІС </a:t>
            </a:r>
            <a:r>
              <a:rPr lang="en-US" b="1" dirty="0">
                <a:latin typeface="VW Head" panose="020B0504040200000003" pitchFamily="34" charset="0"/>
                <a:cs typeface="Arial" pitchFamily="34" charset="0"/>
              </a:rPr>
              <a:t>VW</a:t>
            </a:r>
            <a:endParaRPr lang="ru-RU" b="1" dirty="0">
              <a:latin typeface="VW Head" panose="020B0504040200000003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5095" y="3569340"/>
            <a:ext cx="2601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>
                <a:solidFill>
                  <a:srgbClr val="1D1F20"/>
                </a:solidFill>
                <a:latin typeface="VW Head" panose="020B0504040200000003" pitchFamily="34" charset="0"/>
              </a:rPr>
              <a:t>Підмінний автомобіль</a:t>
            </a:r>
            <a:endParaRPr lang="en-US" b="1" dirty="0">
              <a:solidFill>
                <a:srgbClr val="1D1F20"/>
              </a:solidFill>
              <a:latin typeface="VW Head" panose="020B05040402000000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45158" y="3906429"/>
            <a:ext cx="83017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solidFill>
                  <a:srgbClr val="2F3538"/>
                </a:solidFill>
                <a:latin typeface="VW Text" panose="020B0504040200000003" pitchFamily="34" charset="0"/>
              </a:rPr>
              <a:t>Послуга «Підмінний автомобіль» допоможе вам не втрачати мобільності, навіть коли один із ваших </a:t>
            </a:r>
            <a:r>
              <a:rPr lang="en-US" sz="1400" dirty="0">
                <a:solidFill>
                  <a:srgbClr val="2F3538"/>
                </a:solidFill>
                <a:latin typeface="VW Text" panose="020B0504040200000003" pitchFamily="34" charset="0"/>
              </a:rPr>
              <a:t>Volkswagen </a:t>
            </a:r>
            <a:r>
              <a:rPr lang="uk-UA" sz="1400" dirty="0">
                <a:solidFill>
                  <a:srgbClr val="2F3538"/>
                </a:solidFill>
                <a:latin typeface="VW Text" panose="020B0504040200000003" pitchFamily="34" charset="0"/>
              </a:rPr>
              <a:t>проходить обслуговування або недоступний з іншої причини, і до того ж без жодної мороки з документами чи бюрократичної тяганини.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930" y="2695021"/>
            <a:ext cx="1335430" cy="75228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" y="5004326"/>
            <a:ext cx="1159131" cy="77275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245158" y="4908237"/>
            <a:ext cx="1818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>
                <a:solidFill>
                  <a:srgbClr val="1D1F20"/>
                </a:solidFill>
                <a:latin typeface="VW Head" panose="020B0504040200000003" pitchFamily="34" charset="0"/>
              </a:rPr>
              <a:t>Шинний сервіс</a:t>
            </a:r>
            <a:endParaRPr lang="en-US" b="1" dirty="0">
              <a:solidFill>
                <a:srgbClr val="1D1F20"/>
              </a:solidFill>
              <a:latin typeface="VW Head" panose="020B0504040200000003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6651"/>
            <a:ext cx="1190064" cy="79337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28237" y="5662971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1D1F20"/>
                </a:solidFill>
                <a:latin typeface="VW Head" panose="020B0504040200000003" pitchFamily="34" charset="0"/>
              </a:rPr>
              <a:t>Трансфер </a:t>
            </a:r>
            <a:r>
              <a:rPr lang="uk-UA" b="1" dirty="0" smtClean="0">
                <a:solidFill>
                  <a:srgbClr val="1D1F20"/>
                </a:solidFill>
                <a:latin typeface="VW Head" panose="020B0504040200000003" pitchFamily="34" charset="0"/>
              </a:rPr>
              <a:t>автомобіля</a:t>
            </a:r>
            <a:endParaRPr lang="uk-UA" b="1" dirty="0">
              <a:solidFill>
                <a:srgbClr val="1D1F20"/>
              </a:solidFill>
              <a:latin typeface="VW Head" panose="020B05040402000000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77096" y="5957932"/>
            <a:ext cx="55082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Просто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уявіть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: ми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забираємо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 ваш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Volkswagen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 перед </a:t>
            </a:r>
            <a:endParaRPr lang="ru-RU" sz="1400" dirty="0" smtClean="0">
              <a:solidFill>
                <a:srgbClr val="2F3538"/>
              </a:solidFill>
              <a:latin typeface="VW Text" panose="020B0504040200000003" pitchFamily="34" charset="0"/>
            </a:endParaRPr>
          </a:p>
          <a:p>
            <a:r>
              <a:rPr lang="ru-RU" sz="1400" dirty="0" err="1" smtClean="0">
                <a:solidFill>
                  <a:srgbClr val="2F3538"/>
                </a:solidFill>
                <a:latin typeface="VW Text" panose="020B0504040200000003" pitchFamily="34" charset="0"/>
              </a:rPr>
              <a:t>запланованим</a:t>
            </a:r>
            <a:r>
              <a:rPr lang="ru-RU" sz="1400" dirty="0" smtClean="0">
                <a:solidFill>
                  <a:srgbClr val="2F3538"/>
                </a:solidFill>
                <a:latin typeface="VW Text" panose="020B0504040200000003" pitchFamily="34" charset="0"/>
              </a:rPr>
              <a:t>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візитом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 для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технічного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обслуговування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або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 ремонту, а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потім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повертаємо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 до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місця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роботи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чи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додому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.</a:t>
            </a:r>
            <a:endParaRPr lang="en-US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8" y="3817511"/>
            <a:ext cx="1185136" cy="8026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77096" y="5035247"/>
            <a:ext cx="63904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rgbClr val="2F3538"/>
                </a:solidFill>
                <a:latin typeface="VW Text" panose="020B0504040200000003" pitchFamily="34" charset="0"/>
              </a:rPr>
              <a:t> </a:t>
            </a:r>
          </a:p>
          <a:p>
            <a:r>
              <a:rPr lang="uk-UA" sz="1400" dirty="0" smtClean="0">
                <a:solidFill>
                  <a:srgbClr val="2F3538"/>
                </a:solidFill>
                <a:latin typeface="VW Text" panose="020B0504040200000003" pitchFamily="34" charset="0"/>
              </a:rPr>
              <a:t>Шино-монтаж та сезоне зберігання шин та дисків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94711" y="45857"/>
            <a:ext cx="593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VW Head" panose="020B0504040200000003" pitchFamily="34" charset="0"/>
              </a:rPr>
              <a:t>Додаткові послуги для наших клієнтів</a:t>
            </a:r>
            <a:endParaRPr lang="en-US" b="1" dirty="0">
              <a:latin typeface="VW Head" panose="020B05040402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66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317" y="4555828"/>
            <a:ext cx="3603683" cy="22996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681" y="-6420"/>
            <a:ext cx="315663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1D1F20"/>
                </a:solidFill>
                <a:latin typeface="VW Head" panose="020B0504040200000003" pitchFamily="34" charset="0"/>
              </a:rPr>
              <a:t>Переваги для </a:t>
            </a:r>
            <a:r>
              <a:rPr lang="uk-UA" sz="2800" b="1" dirty="0" smtClean="0">
                <a:solidFill>
                  <a:srgbClr val="1D1F20"/>
                </a:solidFill>
                <a:latin typeface="VW Head" panose="020B0504040200000003" pitchFamily="34" charset="0"/>
              </a:rPr>
              <a:t>вас</a:t>
            </a:r>
          </a:p>
          <a:p>
            <a:endParaRPr lang="uk-UA" sz="2800" b="1" i="0" dirty="0">
              <a:solidFill>
                <a:srgbClr val="1D1F20"/>
              </a:solidFill>
              <a:effectLst/>
              <a:latin typeface="VW Head" panose="020B05040402000000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45862" y="522068"/>
            <a:ext cx="620720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2F3538"/>
                </a:solidFill>
                <a:latin typeface="VW Text" panose="020B0504040200000003" pitchFamily="34" charset="0"/>
              </a:rPr>
              <a:t>Персональний</a:t>
            </a:r>
            <a:r>
              <a:rPr lang="ru-RU" b="1" dirty="0">
                <a:solidFill>
                  <a:srgbClr val="2F3538"/>
                </a:solidFill>
                <a:latin typeface="VW Text" panose="020B0504040200000003" pitchFamily="34" charset="0"/>
              </a:rPr>
              <a:t> менеджер</a:t>
            </a:r>
            <a:r>
              <a:rPr lang="ru-RU" b="1" dirty="0" smtClean="0">
                <a:solidFill>
                  <a:srgbClr val="2F3538"/>
                </a:solidFill>
                <a:latin typeface="VW Text" panose="020B0504040200000003" pitchFamily="34" charset="0"/>
              </a:rPr>
              <a:t>.</a:t>
            </a:r>
            <a:endParaRPr lang="ru-RU" sz="1400" dirty="0">
              <a:solidFill>
                <a:srgbClr val="2F3538"/>
              </a:solidFill>
              <a:latin typeface="VW Text" panose="020B0504040200000003" pitchFamily="34" charset="0"/>
            </a:endParaRPr>
          </a:p>
          <a:p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За вами, як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корпоративним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клієнтом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, ми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закріпимо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постійну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контактну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 особу, яка добре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знатиме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 вашу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техніку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 та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її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 потреби в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обслуговуванні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.</a:t>
            </a:r>
            <a:endParaRPr lang="ru-RU" sz="1400" b="0" i="0" dirty="0">
              <a:solidFill>
                <a:srgbClr val="2F3538"/>
              </a:solidFill>
              <a:effectLst/>
              <a:latin typeface="VW Text" panose="020B05040402000000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16002" y="1853211"/>
            <a:ext cx="651643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2F3538"/>
                </a:solidFill>
                <a:latin typeface="VW Text" panose="020B0504040200000003" pitchFamily="34" charset="0"/>
              </a:rPr>
              <a:t>Швидкі й ефективні процеси</a:t>
            </a:r>
            <a:r>
              <a:rPr lang="uk-UA" b="1" dirty="0" smtClean="0">
                <a:solidFill>
                  <a:srgbClr val="2F3538"/>
                </a:solidFill>
                <a:latin typeface="VW Text" panose="020B0504040200000003" pitchFamily="34" charset="0"/>
              </a:rPr>
              <a:t>.</a:t>
            </a:r>
            <a:endParaRPr lang="uk-UA" dirty="0">
              <a:solidFill>
                <a:srgbClr val="2F3538"/>
              </a:solidFill>
              <a:latin typeface="VW Text" panose="020B0504040200000003" pitchFamily="34" charset="0"/>
            </a:endParaRPr>
          </a:p>
          <a:p>
            <a:r>
              <a:rPr lang="uk-UA" sz="1400" dirty="0">
                <a:solidFill>
                  <a:srgbClr val="2F3538"/>
                </a:solidFill>
                <a:latin typeface="VW Text" panose="020B0504040200000003" pitchFamily="34" charset="0"/>
              </a:rPr>
              <a:t>Ми забезпечуємо швидку й гнучку обробку замовлень і планування візитів у сервісний центр на індивідуальній основі</a:t>
            </a:r>
            <a:r>
              <a:rPr lang="uk-UA" dirty="0">
                <a:solidFill>
                  <a:srgbClr val="2F3538"/>
                </a:solidFill>
                <a:latin typeface="VW Text" panose="020B0504040200000003" pitchFamily="34" charset="0"/>
              </a:rPr>
              <a:t>.</a:t>
            </a:r>
            <a:endParaRPr lang="uk-UA" b="0" i="0" dirty="0">
              <a:solidFill>
                <a:srgbClr val="2F3538"/>
              </a:solidFill>
              <a:effectLst/>
              <a:latin typeface="VW Text" panose="020B05040402000000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47535" y="2967357"/>
            <a:ext cx="7091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2F3538"/>
                </a:solidFill>
                <a:latin typeface="VW Text" panose="020B0504040200000003" pitchFamily="34" charset="0"/>
              </a:rPr>
              <a:t>Мобільність</a:t>
            </a:r>
            <a:r>
              <a:rPr lang="ru-RU" b="1" dirty="0" smtClean="0">
                <a:solidFill>
                  <a:srgbClr val="2F3538"/>
                </a:solidFill>
                <a:latin typeface="VW Text" panose="020B0504040200000003" pitchFamily="34" charset="0"/>
              </a:rPr>
              <a:t>.</a:t>
            </a:r>
            <a:endParaRPr lang="ru-RU" dirty="0">
              <a:solidFill>
                <a:srgbClr val="2F3538"/>
              </a:solidFill>
              <a:latin typeface="VW Text" panose="020B0504040200000003" pitchFamily="34" charset="0"/>
            </a:endParaRPr>
          </a:p>
          <a:p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Ми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гарантуємо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 вам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підвищений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 комфорт,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адже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беремо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 на себе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клопіт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щодо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владнання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 формальностей,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технічного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обслуговування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, догляду,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ремонтів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 і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забезпечення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мобільності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. До того ж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ви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отримуєте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регулярні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звіти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 про </a:t>
            </a:r>
            <a:r>
              <a:rPr lang="ru-RU" sz="1400" dirty="0" err="1">
                <a:solidFill>
                  <a:srgbClr val="2F3538"/>
                </a:solidFill>
                <a:latin typeface="VW Text" panose="020B0504040200000003" pitchFamily="34" charset="0"/>
              </a:rPr>
              <a:t>свій</a:t>
            </a:r>
            <a:r>
              <a:rPr lang="ru-RU" sz="1400" dirty="0">
                <a:solidFill>
                  <a:srgbClr val="2F3538"/>
                </a:solidFill>
                <a:latin typeface="VW Text" panose="020B0504040200000003" pitchFamily="34" charset="0"/>
              </a:rPr>
              <a:t> автопарк.</a:t>
            </a:r>
            <a:endParaRPr lang="ru-RU" sz="1400" b="0" i="0" dirty="0">
              <a:solidFill>
                <a:srgbClr val="2F3538"/>
              </a:solidFill>
              <a:effectLst/>
              <a:latin typeface="VW Text" panose="020B05040402000000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32656"/>
            <a:ext cx="648072" cy="6610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94" y="548680"/>
            <a:ext cx="1619672" cy="10797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94" y="1860731"/>
            <a:ext cx="1619672" cy="107991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921779" y="4415856"/>
            <a:ext cx="3225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>
                <a:solidFill>
                  <a:srgbClr val="1D1F20"/>
                </a:solidFill>
                <a:latin typeface="VW Head" panose="020B0504040200000003" pitchFamily="34" charset="0"/>
              </a:rPr>
              <a:t>Цілодобова підтримка 24/7</a:t>
            </a:r>
            <a:endParaRPr lang="en-US" b="1" dirty="0">
              <a:solidFill>
                <a:srgbClr val="1D1F20"/>
              </a:solidFill>
              <a:latin typeface="VW Head" panose="020B05040402000000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68728" y="5346482"/>
            <a:ext cx="685475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1D1F20"/>
                </a:solidFill>
                <a:latin typeface="VW Text" panose="020B0504040200000003" pitchFamily="34" charset="0"/>
              </a:rPr>
              <a:t>Електрона звітність та документообіг</a:t>
            </a:r>
            <a:br>
              <a:rPr lang="uk-UA" b="1" dirty="0" smtClean="0">
                <a:solidFill>
                  <a:srgbClr val="1D1F20"/>
                </a:solidFill>
                <a:latin typeface="VW Text" panose="020B0504040200000003" pitchFamily="34" charset="0"/>
              </a:rPr>
            </a:br>
            <a:r>
              <a:rPr lang="uk-UA" sz="1400" dirty="0" smtClean="0">
                <a:solidFill>
                  <a:srgbClr val="1D1F20"/>
                </a:solidFill>
                <a:latin typeface="VW Text" panose="020B0504040200000003" pitchFamily="34" charset="0"/>
              </a:rPr>
              <a:t>За бажанням ви маєте можливість</a:t>
            </a:r>
          </a:p>
          <a:p>
            <a:r>
              <a:rPr lang="uk-UA" sz="1400" dirty="0" smtClean="0">
                <a:solidFill>
                  <a:srgbClr val="1D1F20"/>
                </a:solidFill>
                <a:latin typeface="VW Text" panose="020B0504040200000003" pitchFamily="34" charset="0"/>
              </a:rPr>
              <a:t>подавати звітність в електронному вигляді</a:t>
            </a:r>
            <a:endParaRPr lang="ru-RU" sz="1400" dirty="0" smtClean="0">
              <a:latin typeface="VW Text" panose="020B05040402000000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081" y="5517232"/>
            <a:ext cx="2657529" cy="14946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91" y="5120876"/>
            <a:ext cx="1593041" cy="14332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463" y="4103928"/>
            <a:ext cx="1476390" cy="99318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5" y="3099211"/>
            <a:ext cx="1504469" cy="84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2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1"/>
          <p:cNvSpPr>
            <a:spLocks noChangeArrowheads="1"/>
          </p:cNvSpPr>
          <p:nvPr/>
        </p:nvSpPr>
        <p:spPr bwMode="auto">
          <a:xfrm>
            <a:off x="323850" y="1844675"/>
            <a:ext cx="61563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altLang="ru-RU" sz="1200" b="1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76821" y="-30997"/>
            <a:ext cx="3892947" cy="552114"/>
          </a:xfrm>
        </p:spPr>
        <p:txBody>
          <a:bodyPr lIns="92075" tIns="46038" rIns="92075" bIns="46038">
            <a:normAutofit/>
          </a:bodyPr>
          <a:lstStyle/>
          <a:p>
            <a:pPr algn="l" eaLnBrk="1" hangingPunct="1"/>
            <a:r>
              <a:rPr lang="uk-UA" sz="2800" b="1" dirty="0" smtClean="0">
                <a:solidFill>
                  <a:schemeClr val="tx1"/>
                </a:solidFill>
                <a:latin typeface="VW Head" panose="020B0504040200000003" pitchFamily="34" charset="0"/>
                <a:ea typeface="Verdana" pitchFamily="34" charset="0"/>
                <a:cs typeface="Verdana" pitchFamily="34" charset="0"/>
              </a:rPr>
              <a:t>Автосалон компанії</a:t>
            </a:r>
            <a:endParaRPr lang="ru-RU" sz="2800" b="1" dirty="0" smtClean="0">
              <a:solidFill>
                <a:schemeClr val="tx1"/>
              </a:solidFill>
              <a:latin typeface="VW Head" panose="020B0504040200000003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3850" y="6492875"/>
            <a:ext cx="857250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Слайд 6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/12</a:t>
            </a:r>
            <a:endParaRPr lang="ru-RU" sz="1100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680" y="3703723"/>
            <a:ext cx="47085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en-US" sz="1600" b="1" dirty="0">
              <a:latin typeface="VW Head" panose="020B0504040200000003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1600" b="1" dirty="0" err="1" smtClean="0"/>
              <a:t>Компанія</a:t>
            </a:r>
            <a:r>
              <a:rPr lang="ru-RU" sz="1600" b="1" dirty="0" smtClean="0"/>
              <a:t> </a:t>
            </a:r>
            <a:r>
              <a:rPr lang="ru-RU" sz="1600" b="1" dirty="0"/>
              <a:t>«АВТОСОЮЗ» </a:t>
            </a:r>
            <a:r>
              <a:rPr lang="ru-RU" sz="1600" b="1" dirty="0" err="1"/>
              <a:t>була</a:t>
            </a:r>
            <a:r>
              <a:rPr lang="ru-RU" sz="1600" b="1" dirty="0"/>
              <a:t> заснована </a:t>
            </a:r>
            <a:r>
              <a:rPr lang="en-US" sz="1600" b="1" dirty="0" smtClean="0"/>
              <a:t>    </a:t>
            </a:r>
            <a:r>
              <a:rPr lang="ru-RU" sz="1600" b="1" dirty="0" smtClean="0"/>
              <a:t>11 </a:t>
            </a:r>
            <a:r>
              <a:rPr lang="ru-RU" sz="1600" b="1" dirty="0"/>
              <a:t>лютого 1999 року в м. </a:t>
            </a:r>
            <a:r>
              <a:rPr lang="ru-RU" sz="1600" b="1" dirty="0" err="1"/>
              <a:t>Києві</a:t>
            </a:r>
            <a:r>
              <a:rPr lang="ru-RU" sz="1600" b="1" dirty="0"/>
              <a:t> та </a:t>
            </a:r>
            <a:r>
              <a:rPr lang="ru-RU" sz="1600" b="1" dirty="0" err="1"/>
              <a:t>зареєстрована</a:t>
            </a:r>
            <a:r>
              <a:rPr lang="ru-RU" sz="1600" b="1" dirty="0"/>
              <a:t> на </a:t>
            </a:r>
            <a:r>
              <a:rPr lang="ru-RU" sz="1600" b="1" dirty="0" err="1"/>
              <a:t>території</a:t>
            </a:r>
            <a:r>
              <a:rPr lang="ru-RU" sz="1600" b="1" dirty="0"/>
              <a:t> </a:t>
            </a:r>
            <a:r>
              <a:rPr lang="ru-RU" sz="1600" b="1" dirty="0" err="1"/>
              <a:t>України</a:t>
            </a:r>
            <a:r>
              <a:rPr lang="ru-RU" sz="1600" b="1" dirty="0" smtClean="0"/>
              <a:t>.</a:t>
            </a:r>
            <a:endParaRPr lang="en-US" sz="1600" b="1" dirty="0" smtClean="0"/>
          </a:p>
          <a:p>
            <a:pPr eaLnBrk="0" hangingPunct="0">
              <a:defRPr/>
            </a:pPr>
            <a:endParaRPr lang="en-US" sz="1600" b="1" dirty="0" smtClean="0"/>
          </a:p>
          <a:p>
            <a:pPr eaLnBrk="0" hangingPunct="0">
              <a:defRPr/>
            </a:pPr>
            <a:r>
              <a:rPr lang="uk-UA" sz="1600" dirty="0">
                <a:latin typeface="VW Head" panose="020B0504040200000003" pitchFamily="34" charset="0"/>
                <a:cs typeface="Arial" pitchFamily="34" charset="0"/>
              </a:rPr>
              <a:t>Відділ продажів компанії є одним з лідерів по реалізації автомобілів </a:t>
            </a:r>
            <a:r>
              <a:rPr lang="en-US" sz="1600" dirty="0">
                <a:latin typeface="VW Head" panose="020B0504040200000003" pitchFamily="34" charset="0"/>
                <a:cs typeface="Arial" pitchFamily="34" charset="0"/>
              </a:rPr>
              <a:t>Volkswagen </a:t>
            </a:r>
            <a:r>
              <a:rPr lang="uk-UA" sz="1600" dirty="0">
                <a:latin typeface="VW Head" panose="020B0504040200000003" pitchFamily="34" charset="0"/>
                <a:cs typeface="Arial" pitchFamily="34" charset="0"/>
              </a:rPr>
              <a:t>в Україні. </a:t>
            </a:r>
            <a:endParaRPr lang="en-US" sz="1600" dirty="0">
              <a:latin typeface="VW Head" panose="020B0504040200000003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uk-UA" sz="1600" dirty="0" smtClean="0">
              <a:latin typeface="VW Head" panose="020B0504040200000003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32656"/>
            <a:ext cx="648072" cy="661033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549619" y="4555828"/>
            <a:ext cx="3696134" cy="2302172"/>
            <a:chOff x="5549619" y="4555828"/>
            <a:chExt cx="3696134" cy="2302172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9619" y="4555828"/>
              <a:ext cx="3603683" cy="2299646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5363334"/>
              <a:ext cx="2657529" cy="1494666"/>
            </a:xfrm>
            <a:prstGeom prst="rect">
              <a:avLst/>
            </a:prstGeom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" y="1063272"/>
            <a:ext cx="9144000" cy="25708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51" y="116632"/>
            <a:ext cx="89472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1D1F20"/>
                </a:solidFill>
                <a:latin typeface="VW Head" panose="020B0504040200000003" pitchFamily="34" charset="0"/>
              </a:rPr>
              <a:t>Фахове обслуговування задля вашої </a:t>
            </a:r>
            <a:r>
              <a:rPr lang="uk-UA" sz="2800" b="1" dirty="0" smtClean="0">
                <a:solidFill>
                  <a:srgbClr val="1D1F20"/>
                </a:solidFill>
                <a:latin typeface="VW Head" panose="020B0504040200000003" pitchFamily="34" charset="0"/>
              </a:rPr>
              <a:t>зручності</a:t>
            </a:r>
          </a:p>
          <a:p>
            <a:endParaRPr lang="en-US" b="1" dirty="0" smtClean="0">
              <a:solidFill>
                <a:srgbClr val="1D1F20"/>
              </a:solidFill>
              <a:latin typeface="VW Head" panose="020B0504040200000003" pitchFamily="34" charset="0"/>
            </a:endParaRPr>
          </a:p>
          <a:p>
            <a:r>
              <a:rPr lang="uk-UA" b="1" dirty="0">
                <a:solidFill>
                  <a:srgbClr val="1D1F20"/>
                </a:solidFill>
                <a:latin typeface="VW Head" panose="020B0504040200000003" pitchFamily="34" charset="0"/>
              </a:rPr>
              <a:t/>
            </a:r>
            <a:br>
              <a:rPr lang="uk-UA" b="1" dirty="0">
                <a:solidFill>
                  <a:srgbClr val="1D1F20"/>
                </a:solidFill>
                <a:latin typeface="VW Head" panose="020B0504040200000003" pitchFamily="34" charset="0"/>
              </a:rPr>
            </a:br>
            <a:endParaRPr lang="uk-UA" sz="1600" b="1" dirty="0">
              <a:solidFill>
                <a:srgbClr val="1D1F20"/>
              </a:solidFill>
              <a:latin typeface="VW Head" panose="020B05040402000000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32656"/>
            <a:ext cx="648072" cy="6610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1" y="1057219"/>
            <a:ext cx="9110128" cy="256301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5536" y="4097807"/>
            <a:ext cx="745232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1D1F20"/>
                </a:solidFill>
                <a:latin typeface="VW Text" panose="020B0504040200000003" pitchFamily="34" charset="0"/>
              </a:rPr>
              <a:t>Ми </a:t>
            </a:r>
            <a:r>
              <a:rPr lang="uk-UA" b="1" dirty="0">
                <a:solidFill>
                  <a:srgbClr val="1D1F20"/>
                </a:solidFill>
                <a:latin typeface="VW Text" panose="020B0504040200000003" pitchFamily="34" charset="0"/>
              </a:rPr>
              <a:t>подбаємо про збереження вартості </a:t>
            </a:r>
            <a:r>
              <a:rPr lang="uk-UA" b="1" dirty="0" smtClean="0">
                <a:solidFill>
                  <a:srgbClr val="1D1F20"/>
                </a:solidFill>
                <a:latin typeface="VW Text" panose="020B0504040200000003" pitchFamily="34" charset="0"/>
              </a:rPr>
              <a:t>техніки,</a:t>
            </a:r>
            <a:r>
              <a:rPr lang="uk-UA" b="1" dirty="0">
                <a:solidFill>
                  <a:srgbClr val="1D1F20"/>
                </a:solidFill>
                <a:latin typeface="VW Text" panose="020B0504040200000003" pitchFamily="34" charset="0"/>
              </a:rPr>
              <a:t> </a:t>
            </a:r>
            <a:r>
              <a:rPr lang="uk-UA" b="1" dirty="0" smtClean="0">
                <a:solidFill>
                  <a:srgbClr val="1D1F20"/>
                </a:solidFill>
                <a:latin typeface="VW Text" panose="020B0504040200000003" pitchFamily="34" charset="0"/>
              </a:rPr>
              <a:t>заощадження </a:t>
            </a:r>
          </a:p>
          <a:p>
            <a:r>
              <a:rPr lang="uk-UA" b="1" dirty="0" smtClean="0">
                <a:solidFill>
                  <a:srgbClr val="1D1F20"/>
                </a:solidFill>
                <a:latin typeface="VW Text" panose="020B0504040200000003" pitchFamily="34" charset="0"/>
              </a:rPr>
              <a:t>витрат </a:t>
            </a:r>
            <a:r>
              <a:rPr lang="uk-UA" b="1" dirty="0">
                <a:solidFill>
                  <a:srgbClr val="1D1F20"/>
                </a:solidFill>
                <a:latin typeface="VW Text" panose="020B0504040200000003" pitchFamily="34" charset="0"/>
              </a:rPr>
              <a:t>і мобільність вашого парку</a:t>
            </a:r>
            <a:r>
              <a:rPr lang="uk-UA" b="1" dirty="0" smtClean="0">
                <a:solidFill>
                  <a:srgbClr val="1D1F20"/>
                </a:solidFill>
                <a:latin typeface="VW Text" panose="020B0504040200000003" pitchFamily="34" charset="0"/>
              </a:rPr>
              <a:t>. </a:t>
            </a:r>
          </a:p>
          <a:p>
            <a:endParaRPr lang="uk-UA" b="1" dirty="0" smtClean="0">
              <a:solidFill>
                <a:srgbClr val="1D1F20"/>
              </a:solidFill>
              <a:latin typeface="VW Text" panose="020B0504040200000003" pitchFamily="34" charset="0"/>
            </a:endParaRPr>
          </a:p>
          <a:p>
            <a:r>
              <a:rPr lang="uk-UA" b="1" dirty="0" smtClean="0">
                <a:solidFill>
                  <a:srgbClr val="1D1F20"/>
                </a:solidFill>
                <a:latin typeface="VW Text" panose="020B0504040200000003" pitchFamily="34" charset="0"/>
              </a:rPr>
              <a:t/>
            </a:r>
            <a:br>
              <a:rPr lang="uk-UA" b="1" dirty="0" smtClean="0">
                <a:solidFill>
                  <a:srgbClr val="1D1F20"/>
                </a:solidFill>
                <a:latin typeface="VW Text" panose="020B0504040200000003" pitchFamily="34" charset="0"/>
              </a:rPr>
            </a:br>
            <a:r>
              <a:rPr lang="ru-RU" dirty="0" err="1">
                <a:latin typeface="VW Text" panose="020B0504040200000003" pitchFamily="34" charset="0"/>
              </a:rPr>
              <a:t>Наші</a:t>
            </a:r>
            <a:r>
              <a:rPr lang="ru-RU" dirty="0">
                <a:latin typeface="VW Text" panose="020B0504040200000003" pitchFamily="34" charset="0"/>
              </a:rPr>
              <a:t> </a:t>
            </a:r>
            <a:r>
              <a:rPr lang="ru-RU" dirty="0" err="1">
                <a:latin typeface="VW Text" panose="020B0504040200000003" pitchFamily="34" charset="0"/>
              </a:rPr>
              <a:t>фахівці</a:t>
            </a:r>
            <a:r>
              <a:rPr lang="ru-RU" dirty="0">
                <a:latin typeface="VW Text" panose="020B0504040200000003" pitchFamily="34" charset="0"/>
              </a:rPr>
              <a:t> </a:t>
            </a:r>
            <a:r>
              <a:rPr lang="ru-RU" dirty="0" err="1">
                <a:latin typeface="VW Text" panose="020B0504040200000003" pitchFamily="34" charset="0"/>
              </a:rPr>
              <a:t>готові</a:t>
            </a:r>
            <a:r>
              <a:rPr lang="ru-RU" dirty="0">
                <a:latin typeface="VW Text" panose="020B0504040200000003" pitchFamily="34" charset="0"/>
              </a:rPr>
              <a:t> </a:t>
            </a:r>
            <a:r>
              <a:rPr lang="ru-RU" dirty="0" err="1">
                <a:latin typeface="VW Text" panose="020B0504040200000003" pitchFamily="34" charset="0"/>
              </a:rPr>
              <a:t>виконати</a:t>
            </a:r>
            <a:r>
              <a:rPr lang="ru-RU" dirty="0">
                <a:latin typeface="VW Text" panose="020B0504040200000003" pitchFamily="34" charset="0"/>
              </a:rPr>
              <a:t> </a:t>
            </a:r>
            <a:r>
              <a:rPr lang="ru-RU" dirty="0" err="1">
                <a:latin typeface="VW Text" panose="020B0504040200000003" pitchFamily="34" charset="0"/>
              </a:rPr>
              <a:t>роботи</a:t>
            </a:r>
            <a:r>
              <a:rPr lang="ru-RU" dirty="0">
                <a:latin typeface="VW Text" panose="020B0504040200000003" pitchFamily="34" charset="0"/>
              </a:rPr>
              <a:t> будь-</a:t>
            </a:r>
            <a:r>
              <a:rPr lang="ru-RU" dirty="0" err="1">
                <a:latin typeface="VW Text" panose="020B0504040200000003" pitchFamily="34" charset="0"/>
              </a:rPr>
              <a:t>якого</a:t>
            </a:r>
            <a:r>
              <a:rPr lang="ru-RU" dirty="0">
                <a:latin typeface="VW Text" panose="020B0504040200000003" pitchFamily="34" charset="0"/>
              </a:rPr>
              <a:t> </a:t>
            </a:r>
            <a:endParaRPr lang="ru-RU" dirty="0" smtClean="0">
              <a:latin typeface="VW Text" panose="020B0504040200000003" pitchFamily="34" charset="0"/>
            </a:endParaRPr>
          </a:p>
          <a:p>
            <a:r>
              <a:rPr lang="ru-RU" dirty="0" err="1" smtClean="0">
                <a:latin typeface="VW Text" panose="020B0504040200000003" pitchFamily="34" charset="0"/>
              </a:rPr>
              <a:t>рівня</a:t>
            </a:r>
            <a:r>
              <a:rPr lang="ru-RU" dirty="0" smtClean="0">
                <a:latin typeface="VW Text" panose="020B0504040200000003" pitchFamily="34" charset="0"/>
              </a:rPr>
              <a:t> </a:t>
            </a:r>
            <a:r>
              <a:rPr lang="ru-RU" dirty="0" err="1" smtClean="0">
                <a:latin typeface="VW Text" panose="020B0504040200000003" pitchFamily="34" charset="0"/>
              </a:rPr>
              <a:t>складності</a:t>
            </a:r>
            <a:r>
              <a:rPr lang="ru-RU" dirty="0" smtClean="0">
                <a:latin typeface="VW Text" panose="020B0504040200000003" pitchFamily="34" charset="0"/>
              </a:rPr>
              <a:t>.</a:t>
            </a:r>
          </a:p>
          <a:p>
            <a:endParaRPr lang="uk-UA" sz="1600" b="1" dirty="0">
              <a:solidFill>
                <a:srgbClr val="1D1F20"/>
              </a:solidFill>
              <a:latin typeface="VW Head" panose="020B0504040200000003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549619" y="4555828"/>
            <a:ext cx="3696134" cy="2302172"/>
            <a:chOff x="5549619" y="4555828"/>
            <a:chExt cx="3696134" cy="230217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9619" y="4555828"/>
              <a:ext cx="3603683" cy="2299646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5363334"/>
              <a:ext cx="2657529" cy="1494666"/>
            </a:xfrm>
            <a:prstGeom prst="rect">
              <a:avLst/>
            </a:prstGeom>
          </p:spPr>
        </p:pic>
      </p:grpSp>
      <p:pic>
        <p:nvPicPr>
          <p:cNvPr id="2" name="nPxO5BPX3Vo"/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-10050" y="1057219"/>
            <a:ext cx="3945846" cy="255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5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32656"/>
            <a:ext cx="648072" cy="661033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/>
          <a:stretch/>
        </p:blipFill>
        <p:spPr>
          <a:xfrm>
            <a:off x="3547204" y="852220"/>
            <a:ext cx="1337760" cy="1069560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4"/>
          <a:stretch/>
        </p:blipFill>
        <p:spPr>
          <a:xfrm>
            <a:off x="2000546" y="1141732"/>
            <a:ext cx="932760" cy="55296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5"/>
          <a:stretch/>
        </p:blipFill>
        <p:spPr>
          <a:xfrm>
            <a:off x="2807638" y="1140755"/>
            <a:ext cx="720360" cy="616680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039" y="944617"/>
            <a:ext cx="750075" cy="7500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90" y="1008016"/>
            <a:ext cx="788625" cy="80439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2431" y="395342"/>
            <a:ext cx="5382344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uk-UA" b="1" u="sng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Ми обслуговуємо такі бренди автомобілів:</a:t>
            </a:r>
            <a:endParaRPr lang="uk-UA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2679" y="2480615"/>
            <a:ext cx="2748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Наші представництва:</a:t>
            </a:r>
            <a:endParaRPr lang="en-US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1" y="2946663"/>
            <a:ext cx="5492537" cy="3663737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5549619" y="4555828"/>
            <a:ext cx="3696134" cy="2302172"/>
            <a:chOff x="5549619" y="4555828"/>
            <a:chExt cx="3696134" cy="2302172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9619" y="4555828"/>
              <a:ext cx="3603683" cy="2299646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5363334"/>
              <a:ext cx="2657529" cy="1494666"/>
            </a:xfrm>
            <a:prstGeom prst="rect">
              <a:avLst/>
            </a:prstGeom>
          </p:spPr>
        </p:pic>
      </p:grpSp>
      <p:pic>
        <p:nvPicPr>
          <p:cNvPr id="23" name="Рисунок 22"/>
          <p:cNvPicPr/>
          <p:nvPr/>
        </p:nvPicPr>
        <p:blipFill>
          <a:blip r:embed="rId11"/>
          <a:stretch/>
        </p:blipFill>
        <p:spPr>
          <a:xfrm>
            <a:off x="5057886" y="1008016"/>
            <a:ext cx="882265" cy="804397"/>
          </a:xfrm>
          <a:prstGeom prst="rect">
            <a:avLst/>
          </a:prstGeom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489090" y="1952308"/>
            <a:ext cx="787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та інші.</a:t>
            </a:r>
            <a:endParaRPr lang="en-US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749" y="1140755"/>
            <a:ext cx="1054213" cy="59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8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66402</TotalTime>
  <Words>645</Words>
  <Application>Microsoft Office PowerPoint</Application>
  <PresentationFormat>Экран (4:3)</PresentationFormat>
  <Paragraphs>101</Paragraphs>
  <Slides>11</Slides>
  <Notes>2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DejaVu Sans</vt:lpstr>
      <vt:lpstr>Times New Roman</vt:lpstr>
      <vt:lpstr>Verdana</vt:lpstr>
      <vt:lpstr>VW Head</vt:lpstr>
      <vt:lpstr>VW Text</vt:lpstr>
      <vt:lpstr>Ретро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Автосалон компанії</vt:lpstr>
      <vt:lpstr>Презентация PowerPoint</vt:lpstr>
      <vt:lpstr>Презентация PowerPoint</vt:lpstr>
      <vt:lpstr>Наші клієнти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Костенко</dc:creator>
  <cp:lastModifiedBy>Сушанін Євген</cp:lastModifiedBy>
  <cp:revision>1361</cp:revision>
  <cp:lastPrinted>2018-03-21T14:46:31Z</cp:lastPrinted>
  <dcterms:created xsi:type="dcterms:W3CDTF">2002-12-10T13:10:19Z</dcterms:created>
  <dcterms:modified xsi:type="dcterms:W3CDTF">2019-10-28T13:16:02Z</dcterms:modified>
</cp:coreProperties>
</file>